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mov" ContentType="video/quicktime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9"/>
  </p:notesMasterIdLst>
  <p:sldIdLst>
    <p:sldId id="256" r:id="rId2"/>
    <p:sldId id="257" r:id="rId3"/>
    <p:sldId id="258" r:id="rId4"/>
    <p:sldId id="277" r:id="rId5"/>
    <p:sldId id="269" r:id="rId6"/>
    <p:sldId id="279" r:id="rId7"/>
    <p:sldId id="280" r:id="rId8"/>
    <p:sldId id="278" r:id="rId9"/>
    <p:sldId id="281" r:id="rId10"/>
    <p:sldId id="282" r:id="rId11"/>
    <p:sldId id="271" r:id="rId12"/>
    <p:sldId id="259" r:id="rId13"/>
    <p:sldId id="286" r:id="rId14"/>
    <p:sldId id="272" r:id="rId15"/>
    <p:sldId id="260" r:id="rId16"/>
    <p:sldId id="273" r:id="rId17"/>
    <p:sldId id="284" r:id="rId18"/>
    <p:sldId id="283" r:id="rId19"/>
    <p:sldId id="285" r:id="rId20"/>
    <p:sldId id="261" r:id="rId21"/>
    <p:sldId id="274" r:id="rId22"/>
    <p:sldId id="262" r:id="rId23"/>
    <p:sldId id="275" r:id="rId24"/>
    <p:sldId id="276" r:id="rId25"/>
    <p:sldId id="288" r:id="rId26"/>
    <p:sldId id="293" r:id="rId27"/>
    <p:sldId id="294" r:id="rId28"/>
    <p:sldId id="295" r:id="rId29"/>
    <p:sldId id="296" r:id="rId30"/>
    <p:sldId id="263" r:id="rId31"/>
    <p:sldId id="264" r:id="rId32"/>
    <p:sldId id="265" r:id="rId33"/>
    <p:sldId id="290" r:id="rId34"/>
    <p:sldId id="291" r:id="rId35"/>
    <p:sldId id="292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7" r:id="rId45"/>
    <p:sldId id="306" r:id="rId46"/>
    <p:sldId id="266" r:id="rId47"/>
    <p:sldId id="309" r:id="rId48"/>
    <p:sldId id="308" r:id="rId49"/>
    <p:sldId id="267" r:id="rId50"/>
    <p:sldId id="310" r:id="rId51"/>
    <p:sldId id="268" r:id="rId52"/>
    <p:sldId id="311" r:id="rId53"/>
    <p:sldId id="315" r:id="rId54"/>
    <p:sldId id="314" r:id="rId55"/>
    <p:sldId id="312" r:id="rId56"/>
    <p:sldId id="313" r:id="rId57"/>
    <p:sldId id="31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6"/>
    <p:restoredTop sz="94617" autoAdjust="0"/>
  </p:normalViewPr>
  <p:slideViewPr>
    <p:cSldViewPr showGuides="1">
      <p:cViewPr varScale="1">
        <p:scale>
          <a:sx n="88" d="100"/>
          <a:sy n="88" d="100"/>
        </p:scale>
        <p:origin x="160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image" Target="../media/image60.wmf"/><Relationship Id="rId3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DFAA4-5659-401C-972B-438DBB1CB6AA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A780F-7590-418C-A316-E91294F826C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29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A780F-7590-418C-A316-E91294F826CC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205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IE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BAFE402-8743-4C0E-9461-B2E11BB8591C}" type="datetimeFigureOut">
              <a:rPr lang="en-IE" smtClean="0"/>
              <a:t>06/04/2018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E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AC56AC2-889C-4FDD-9E42-BF3591D1DD08}" type="slidenum">
              <a:rPr lang="en-IE" smtClean="0"/>
              <a:t>‹#›</a:t>
            </a:fld>
            <a:endParaRPr lang="en-IE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4" Type="http://schemas.openxmlformats.org/officeDocument/2006/relationships/video" Target="../media/media5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5.wmf"/><Relationship Id="rId5" Type="http://schemas.openxmlformats.org/officeDocument/2006/relationships/image" Target="../media/image15.png"/><Relationship Id="rId6" Type="http://schemas.openxmlformats.org/officeDocument/2006/relationships/oleObject" Target="../embeddings/oleObject5.bin"/><Relationship Id="rId7" Type="http://schemas.openxmlformats.org/officeDocument/2006/relationships/image" Target="../media/image16.wmf"/><Relationship Id="rId8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4" Type="http://schemas.openxmlformats.org/officeDocument/2006/relationships/video" Target="../media/media6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9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2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21.wmf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7.mov"/><Relationship Id="rId4" Type="http://schemas.openxmlformats.org/officeDocument/2006/relationships/video" Target="../media/media7.mov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7" Type="http://schemas.openxmlformats.org/officeDocument/2006/relationships/image" Target="../media/image2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.wm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51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52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oleObject" Target="../embeddings/oleObject17.bin"/><Relationship Id="rId13" Type="http://schemas.openxmlformats.org/officeDocument/2006/relationships/oleObject" Target="../embeddings/oleObject18.bin"/><Relationship Id="rId14" Type="http://schemas.openxmlformats.org/officeDocument/2006/relationships/oleObject" Target="../embeddings/oleObject19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59.w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60.w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61.wmf"/><Relationship Id="rId9" Type="http://schemas.openxmlformats.org/officeDocument/2006/relationships/oleObject" Target="../embeddings/oleObject14.bin"/><Relationship Id="rId10" Type="http://schemas.openxmlformats.org/officeDocument/2006/relationships/oleObject" Target="../embeddings/oleObject15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6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63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oleObject" Target="../embeddings/oleObject22.bin"/><Relationship Id="rId5" Type="http://schemas.openxmlformats.org/officeDocument/2006/relationships/image" Target="../media/image64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70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4" Type="http://schemas.openxmlformats.org/officeDocument/2006/relationships/video" Target="../media/media4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Motion Compensated Video Processing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err="1" smtClean="0"/>
              <a:t>Dr.</a:t>
            </a:r>
            <a:r>
              <a:rPr lang="en-IE" dirty="0" smtClean="0"/>
              <a:t> David Corrigan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613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IE" dirty="0" smtClean="0"/>
                  <a:t>Even if we fix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IE" i="1">
                        <a:latin typeface="Cambria Math"/>
                      </a:rPr>
                      <m:t>=0.8</m:t>
                    </m:r>
                  </m:oMath>
                </a14:m>
                <a:r>
                  <a:rPr lang="en-I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  <m:r>
                          <a:rPr lang="en-IE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IE" i="1">
                        <a:latin typeface="Cambria Math"/>
                      </a:rPr>
                      <m:t>+0.2</m:t>
                    </m:r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dirty="0" smtClean="0"/>
                  <a:t>blur still occurs</a:t>
                </a:r>
                <a:endParaRPr lang="en-I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6"/>
                <a:stretch>
                  <a:fillRect l="-593" t="-864" r="-22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medi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388116"/>
            <a:ext cx="4470400" cy="3657600"/>
          </a:xfrm>
          <a:prstGeom prst="rect">
            <a:avLst/>
          </a:prstGeom>
        </p:spPr>
      </p:pic>
      <p:pic>
        <p:nvPicPr>
          <p:cNvPr id="7" name="media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56041" y="2388116"/>
            <a:ext cx="447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E" dirty="0" smtClean="0"/>
                  <a:t>Non-Motion compensated</a:t>
                </a:r>
              </a:p>
              <a:p>
                <a:pPr lvl="1"/>
                <a:r>
                  <a:rPr lang="en-IE" dirty="0" err="1" smtClean="0"/>
                  <a:t>Denoising</a:t>
                </a:r>
                <a:r>
                  <a:rPr lang="en-IE" dirty="0" smtClean="0"/>
                  <a:t> via temporal averaging</a:t>
                </a:r>
                <a:endParaRPr lang="en-IE" dirty="0"/>
              </a:p>
              <a:p>
                <a:pPr lvl="1"/>
                <a:endParaRPr lang="en-IE" dirty="0" smtClean="0"/>
              </a:p>
              <a:p>
                <a:r>
                  <a:rPr lang="en-IE" dirty="0" smtClean="0"/>
                  <a:t>If there is not motion the noise will be reduced and edges will remain sharp.</a:t>
                </a:r>
              </a:p>
              <a:p>
                <a:pPr lvl="1"/>
                <a:r>
                  <a:rPr lang="en-IE" dirty="0" smtClean="0"/>
                  <a:t>But obviously not practical if there is motion.</a:t>
                </a:r>
              </a:p>
              <a:p>
                <a:pPr lvl="1"/>
                <a:r>
                  <a:rPr lang="en-IE" dirty="0" smtClean="0"/>
                  <a:t>There be blurring around edges.</a:t>
                </a:r>
              </a:p>
              <a:p>
                <a:pPr lvl="1"/>
                <a:r>
                  <a:rPr lang="en-IE" dirty="0" smtClean="0"/>
                  <a:t>Spatial techniques still do better.</a:t>
                </a:r>
              </a:p>
              <a:p>
                <a:pPr lvl="1"/>
                <a:endParaRPr lang="en-IE" dirty="0" smtClean="0"/>
              </a:p>
              <a:p>
                <a:r>
                  <a:rPr lang="en-IE" dirty="0" smtClean="0"/>
                  <a:t>Better results if weights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  <m:r>
                          <a:rPr lang="en-IE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E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dirty="0" smtClean="0"/>
                  <a:t> are fixed</a:t>
                </a:r>
              </a:p>
              <a:p>
                <a:pPr lvl="1"/>
                <a:r>
                  <a:rPr lang="en-IE" dirty="0" err="1" smtClean="0"/>
                  <a:t>eg</a:t>
                </a:r>
                <a:r>
                  <a:rPr lang="en-IE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E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IE" b="0" i="1" smtClean="0">
                                <a:latin typeface="Cambria Math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IE" b="0" i="1" smtClean="0">
                        <a:latin typeface="Cambria Math"/>
                      </a:rPr>
                      <m:t>=0.8</m:t>
                    </m:r>
                  </m:oMath>
                </a14:m>
                <a:r>
                  <a:rPr lang="en-I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  <m:r>
                          <a:rPr lang="en-IE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IE" b="0" i="1" smtClean="0">
                        <a:latin typeface="Cambria Math"/>
                      </a:rPr>
                      <m:t>+0.2</m:t>
                    </m:r>
                    <m:sSub>
                      <m:sSub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IE" dirty="0" smtClean="0"/>
              </a:p>
              <a:p>
                <a:pPr lvl="1"/>
                <a:r>
                  <a:rPr lang="en-IE" dirty="0" smtClean="0"/>
                  <a:t>But still not good enough</a:t>
                </a:r>
                <a:endParaRPr lang="en-I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667" t="-1852" r="-222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16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Non-Motion compensated adaptive alpha</a:t>
            </a:r>
          </a:p>
          <a:p>
            <a:pPr lvl="1"/>
            <a:r>
              <a:rPr lang="en-IE" dirty="0" smtClean="0"/>
              <a:t>Integrate motion detection into the </a:t>
            </a:r>
            <a:r>
              <a:rPr lang="en-IE" dirty="0" err="1" smtClean="0"/>
              <a:t>denoiser</a:t>
            </a:r>
            <a:r>
              <a:rPr lang="en-IE" dirty="0" smtClean="0"/>
              <a:t>.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370227"/>
              </p:ext>
            </p:extLst>
          </p:nvPr>
        </p:nvGraphicFramePr>
        <p:xfrm>
          <a:off x="2411760" y="2348880"/>
          <a:ext cx="4502256" cy="61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Equation" r:id="rId3" imgW="1866600" imgH="253800" progId="Equation.3">
                  <p:embed/>
                </p:oleObj>
              </mc:Choice>
              <mc:Fallback>
                <p:oleObj name="Equation" r:id="rId3" imgW="186660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348880"/>
                        <a:ext cx="4502256" cy="61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9592" y="3573016"/>
                <a:ext cx="72008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IE" b="0" i="1" smtClean="0">
                        <a:latin typeface="Cambria Math"/>
                        <a:ea typeface="Cambria Math"/>
                      </a:rPr>
                      <m:t>≈1</m:t>
                    </m:r>
                  </m:oMath>
                </a14:m>
                <a:r>
                  <a:rPr lang="en-IE" dirty="0" smtClean="0"/>
                  <a:t> - where there is motion, the weight on the </a:t>
                </a:r>
                <a:r>
                  <a:rPr lang="en-IE" dirty="0" err="1" smtClean="0"/>
                  <a:t>noisey</a:t>
                </a:r>
                <a:r>
                  <a:rPr lang="en-IE" dirty="0" smtClean="0"/>
                  <a:t> image is high and the </a:t>
                </a:r>
                <a:r>
                  <a:rPr lang="en-IE" dirty="0" err="1" smtClean="0"/>
                  <a:t>denoiser</a:t>
                </a:r>
                <a:r>
                  <a:rPr lang="en-IE" dirty="0" smtClean="0"/>
                  <a:t> turns off.</a:t>
                </a:r>
              </a:p>
              <a:p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𝛼</m:t>
                    </m:r>
                    <m:r>
                      <a:rPr lang="en-IE" b="0" i="1" smtClean="0">
                        <a:latin typeface="Cambria Math"/>
                      </a:rPr>
                      <m:t>≈0</m:t>
                    </m:r>
                  </m:oMath>
                </a14:m>
                <a:r>
                  <a:rPr lang="en-IE" dirty="0" smtClean="0"/>
                  <a:t>  – where there is no motion,  revert back to the previous algorithm.</a:t>
                </a:r>
              </a:p>
              <a:p>
                <a:endParaRPr lang="en-IE" dirty="0"/>
              </a:p>
              <a:p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IE" dirty="0" smtClean="0"/>
                  <a:t> is estimated from frame difference as follows</a:t>
                </a:r>
                <a:endParaRPr lang="en-IE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573016"/>
                <a:ext cx="7200800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762" t="-2066" b="-578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002860"/>
              </p:ext>
            </p:extLst>
          </p:nvPr>
        </p:nvGraphicFramePr>
        <p:xfrm>
          <a:off x="1331640" y="5157192"/>
          <a:ext cx="3792537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6" imgW="1612800" imgH="431640" progId="Equation.3">
                  <p:embed/>
                </p:oleObj>
              </mc:Choice>
              <mc:Fallback>
                <p:oleObj name="Equation" r:id="rId6" imgW="161280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5157192"/>
                        <a:ext cx="3792537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00192" y="642197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/>
              <a:t>eg</a:t>
            </a:r>
            <a:r>
              <a:rPr lang="en-IE" dirty="0" smtClean="0"/>
              <a:t>. k</a:t>
            </a:r>
            <a:r>
              <a:rPr lang="en-IE" baseline="-25000" dirty="0" smtClean="0"/>
              <a:t>1</a:t>
            </a:r>
            <a:r>
              <a:rPr lang="en-IE" dirty="0" smtClean="0"/>
              <a:t>=0.8,  k</a:t>
            </a:r>
            <a:r>
              <a:rPr lang="en-IE" baseline="-25000" dirty="0" smtClean="0"/>
              <a:t>2</a:t>
            </a:r>
            <a:r>
              <a:rPr lang="en-IE" dirty="0" smtClean="0"/>
              <a:t> = 4</a:t>
            </a:r>
            <a:endParaRPr lang="en-IE" baseline="-25000" dirty="0"/>
          </a:p>
        </p:txBody>
      </p:sp>
      <p:pic>
        <p:nvPicPr>
          <p:cNvPr id="4104" name="Picture 8" descr="C:\corrigad\4c8\motion_estimation\alpha_graph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" t="3772" r="6594" b="5124"/>
          <a:stretch/>
        </p:blipFill>
        <p:spPr bwMode="auto">
          <a:xfrm>
            <a:off x="6156176" y="4521464"/>
            <a:ext cx="2160240" cy="171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4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p:pic>
        <p:nvPicPr>
          <p:cNvPr id="3" name="medi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389" y="1844824"/>
            <a:ext cx="4470400" cy="3657600"/>
          </a:xfrm>
          <a:prstGeom prst="rect">
            <a:avLst/>
          </a:prstGeom>
        </p:spPr>
      </p:pic>
      <p:pic>
        <p:nvPicPr>
          <p:cNvPr id="5" name="media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9789" y="1857991"/>
            <a:ext cx="447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9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Non-Motion compensated adaptive alpha.</a:t>
            </a:r>
          </a:p>
          <a:p>
            <a:endParaRPr lang="en-IE" dirty="0"/>
          </a:p>
          <a:p>
            <a:r>
              <a:rPr lang="en-IE" dirty="0" smtClean="0"/>
              <a:t>There is no blurring of moving regions but</a:t>
            </a:r>
          </a:p>
          <a:p>
            <a:pPr lvl="1"/>
            <a:r>
              <a:rPr lang="en-IE" dirty="0" smtClean="0"/>
              <a:t>moving regions are </a:t>
            </a:r>
            <a:r>
              <a:rPr lang="en-IE" dirty="0" err="1" smtClean="0"/>
              <a:t>noisey</a:t>
            </a:r>
            <a:endParaRPr lang="en-IE" dirty="0" smtClean="0"/>
          </a:p>
          <a:p>
            <a:pPr lvl="1"/>
            <a:r>
              <a:rPr lang="en-IE" dirty="0" smtClean="0"/>
              <a:t>if an object starts to move then it will suddenly become </a:t>
            </a:r>
            <a:r>
              <a:rPr lang="en-IE" dirty="0" err="1" smtClean="0"/>
              <a:t>noisey</a:t>
            </a:r>
            <a:endParaRPr lang="en-IE" dirty="0"/>
          </a:p>
          <a:p>
            <a:pPr lvl="1"/>
            <a:endParaRPr lang="en-IE" dirty="0" smtClean="0"/>
          </a:p>
          <a:p>
            <a:r>
              <a:rPr lang="en-IE" dirty="0" smtClean="0"/>
              <a:t>Next option is to use motion compensation</a:t>
            </a:r>
          </a:p>
        </p:txBody>
      </p:sp>
    </p:spTree>
    <p:extLst>
      <p:ext uri="{BB962C8B-B14F-4D97-AF65-F5344CB8AC3E}">
        <p14:creationId xmlns:p14="http://schemas.microsoft.com/office/powerpoint/2010/main" val="140334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IE" dirty="0" smtClean="0"/>
                  <a:t>Motion compensated temporal averaging</a:t>
                </a:r>
              </a:p>
              <a:p>
                <a:endParaRPr lang="en-IE" dirty="0"/>
              </a:p>
              <a:p>
                <a:endParaRPr lang="en-IE" dirty="0" smtClean="0"/>
              </a:p>
              <a:p>
                <a:endParaRPr lang="en-IE" dirty="0"/>
              </a:p>
              <a:p>
                <a:endParaRPr lang="en-IE" dirty="0" smtClean="0"/>
              </a:p>
              <a:p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IE" dirty="0" smtClean="0"/>
                  <a:t> is now estimated from the DFD rather than the     non-MC Frame Difference</a:t>
                </a:r>
                <a:endParaRPr lang="en-I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094543"/>
              </p:ext>
            </p:extLst>
          </p:nvPr>
        </p:nvGraphicFramePr>
        <p:xfrm>
          <a:off x="2095500" y="2303463"/>
          <a:ext cx="43767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4" imgW="2286000" imgH="253800" progId="Equation.3">
                  <p:embed/>
                </p:oleObj>
              </mc:Choice>
              <mc:Fallback>
                <p:oleObj name="Equation" r:id="rId4" imgW="228600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2303463"/>
                        <a:ext cx="437673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254155"/>
              </p:ext>
            </p:extLst>
          </p:nvPr>
        </p:nvGraphicFramePr>
        <p:xfrm>
          <a:off x="1979613" y="4581525"/>
          <a:ext cx="4329112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6" imgW="1841400" imgH="431640" progId="Equation.3">
                  <p:embed/>
                </p:oleObj>
              </mc:Choice>
              <mc:Fallback>
                <p:oleObj name="Equation" r:id="rId6" imgW="184140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581525"/>
                        <a:ext cx="4329112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63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IE" dirty="0" smtClean="0"/>
                  <a:t>A simpler version uses the following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𝛼</m:t>
                    </m:r>
                  </m:oMath>
                </a14:m>
                <a:endParaRPr lang="en-IE" dirty="0" smtClean="0"/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36624"/>
              </p:ext>
            </p:extLst>
          </p:nvPr>
        </p:nvGraphicFramePr>
        <p:xfrm>
          <a:off x="683568" y="1894784"/>
          <a:ext cx="6071580" cy="153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Equation" r:id="rId4" imgW="3517560" imgH="888840" progId="Equation.3">
                  <p:embed/>
                </p:oleObj>
              </mc:Choice>
              <mc:Fallback>
                <p:oleObj name="Equation" r:id="rId4" imgW="35175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894784"/>
                        <a:ext cx="6071580" cy="1534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12757"/>
            <a:ext cx="3096344" cy="249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15616" y="4790552"/>
                <a:ext cx="36004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16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IE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790552"/>
                <a:ext cx="360040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87996" y="3861048"/>
                <a:ext cx="36004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16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IE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E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96" y="3861048"/>
                <a:ext cx="360040" cy="3385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44008" y="3699229"/>
                <a:ext cx="417646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dirty="0" smtClean="0"/>
                  <a:t>when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|</m:t>
                    </m:r>
                    <m:r>
                      <a:rPr lang="en-IE" b="0" i="1" smtClean="0">
                        <a:latin typeface="Cambria Math"/>
                      </a:rPr>
                      <m:t>𝐷𝐹𝐷</m:t>
                    </m:r>
                    <m:r>
                      <a:rPr lang="en-IE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IE" dirty="0" smtClean="0"/>
                  <a:t> is small (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dirty="0" smtClean="0"/>
                  <a:t>) then there is no motion and we set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𝛼</m:t>
                    </m:r>
                    <m:r>
                      <a:rPr lang="en-I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IE" b="0" i="1" smtClean="0">
                        <a:latin typeface="Cambria Math"/>
                      </a:rPr>
                      <m:t>&lt;1</m:t>
                    </m:r>
                  </m:oMath>
                </a14:m>
                <a:endParaRPr lang="en-IE" dirty="0" smtClean="0"/>
              </a:p>
              <a:p>
                <a:endParaRPr lang="en-IE" dirty="0" smtClean="0"/>
              </a:p>
              <a:p>
                <a:r>
                  <a:rPr lang="en-IE" dirty="0" smtClean="0"/>
                  <a:t>when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|</m:t>
                    </m:r>
                    <m:r>
                      <a:rPr lang="en-IE" b="0" i="1" smtClean="0">
                        <a:latin typeface="Cambria Math"/>
                      </a:rPr>
                      <m:t>𝐷𝐹𝐷</m:t>
                    </m:r>
                    <m:r>
                      <a:rPr lang="en-IE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IE" dirty="0" smtClean="0"/>
                  <a:t> is large (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/>
                          </a:rPr>
                          <m:t>Δ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E" dirty="0" smtClean="0"/>
                  <a:t>) then there is motion and we set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𝛼</m:t>
                    </m:r>
                    <m:r>
                      <a:rPr lang="en-I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IE" b="0" i="1" smtClean="0">
                        <a:latin typeface="Cambria Math"/>
                      </a:rPr>
                      <m:t>=1</m:t>
                    </m:r>
                  </m:oMath>
                </a14:m>
                <a:endParaRPr lang="en-IE" dirty="0" smtClean="0"/>
              </a:p>
              <a:p>
                <a:endParaRPr lang="en-IE" dirty="0"/>
              </a:p>
              <a:p>
                <a:r>
                  <a:rPr lang="en-IE" dirty="0" smtClean="0"/>
                  <a:t>in between the value varies between these values linearly.</a:t>
                </a:r>
                <a:endParaRPr lang="en-IE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699229"/>
                <a:ext cx="4176464" cy="2308324"/>
              </a:xfrm>
              <a:prstGeom prst="rect">
                <a:avLst/>
              </a:prstGeom>
              <a:blipFill rotWithShape="1">
                <a:blip r:embed="rId9"/>
                <a:stretch>
                  <a:fillRect l="-1314" t="-1323" r="-1314" b="-343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788024" y="620690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FF0000"/>
                </a:solidFill>
              </a:rPr>
              <a:t>Correct Typos in Old Notes</a:t>
            </a:r>
            <a:endParaRPr lang="en-I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8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p:pic>
        <p:nvPicPr>
          <p:cNvPr id="4" name="media3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2047565"/>
            <a:ext cx="4041775" cy="3306762"/>
          </a:xfrm>
        </p:spPr>
      </p:pic>
      <p:pic>
        <p:nvPicPr>
          <p:cNvPr id="5" name="media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2197" y="2051440"/>
            <a:ext cx="4087137" cy="334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7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96752"/>
            <a:ext cx="6581006" cy="49371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Comparing </a:t>
            </a:r>
            <a:r>
              <a:rPr lang="en-IE" dirty="0" err="1" smtClean="0"/>
              <a:t>Denoise</a:t>
            </a:r>
            <a:r>
              <a:rPr lang="en-IE" dirty="0" smtClean="0"/>
              <a:t> Algorithms</a:t>
            </a:r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>
            <a:off x="6444208" y="2348880"/>
            <a:ext cx="2520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 you would choose whether to use the motion compensated or non-motion compensated versions depending on whether speed or quality was more important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900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Unsurprisingly the best approach (for quality) is a combination of a spatial noise reducer and a temporal approach based around motion compensation.</a:t>
            </a:r>
          </a:p>
          <a:p>
            <a:endParaRPr lang="en-IE" dirty="0"/>
          </a:p>
          <a:p>
            <a:r>
              <a:rPr lang="en-IE" dirty="0" smtClean="0"/>
              <a:t>This gives the best compromise between removing the dirty window effect and avoiding the blurring of spatial edges. </a:t>
            </a:r>
          </a:p>
          <a:p>
            <a:endParaRPr lang="en-IE" dirty="0"/>
          </a:p>
          <a:p>
            <a:r>
              <a:rPr lang="en-IE" dirty="0" smtClean="0"/>
              <a:t>Many algorithms in existence based on these ideas.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595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Motion Compensation or not?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Is the time taken to estimate motion vectors worth it?</a:t>
            </a:r>
          </a:p>
          <a:p>
            <a:pPr lvl="1"/>
            <a:r>
              <a:rPr lang="en-IE" dirty="0" smtClean="0"/>
              <a:t>Better quality but more computation</a:t>
            </a:r>
            <a:endParaRPr lang="en-I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92896"/>
            <a:ext cx="6372199" cy="3482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5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Frame Rate Conversion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dirty="0" smtClean="0"/>
              <a:t>Non-motion compensated</a:t>
            </a:r>
          </a:p>
          <a:p>
            <a:endParaRPr lang="en-IE" dirty="0"/>
          </a:p>
          <a:p>
            <a:r>
              <a:rPr lang="en-IE" dirty="0" smtClean="0"/>
              <a:t>Want to broadcast film material on TV say</a:t>
            </a:r>
          </a:p>
          <a:p>
            <a:pPr lvl="1"/>
            <a:r>
              <a:rPr lang="en-IE" dirty="0" smtClean="0"/>
              <a:t>different storage media has different frame rates</a:t>
            </a:r>
          </a:p>
          <a:p>
            <a:pPr lvl="2"/>
            <a:r>
              <a:rPr lang="en-IE" dirty="0" smtClean="0"/>
              <a:t>film – 24 frames per second</a:t>
            </a:r>
          </a:p>
          <a:p>
            <a:pPr lvl="2"/>
            <a:r>
              <a:rPr lang="en-IE" dirty="0" smtClean="0"/>
              <a:t>PAL/SECAM – 25 fps</a:t>
            </a:r>
          </a:p>
          <a:p>
            <a:pPr lvl="2"/>
            <a:r>
              <a:rPr lang="en-IE" dirty="0" smtClean="0"/>
              <a:t>NTSC – 30 fps</a:t>
            </a:r>
            <a:endParaRPr lang="en-IE" dirty="0"/>
          </a:p>
          <a:p>
            <a:pPr lvl="1"/>
            <a:r>
              <a:rPr lang="en-IE" dirty="0" smtClean="0"/>
              <a:t>film is progressive but TV standards can be interlaced.</a:t>
            </a:r>
          </a:p>
          <a:p>
            <a:pPr lvl="1"/>
            <a:endParaRPr lang="en-IE" dirty="0"/>
          </a:p>
          <a:p>
            <a:r>
              <a:rPr lang="en-IE" dirty="0" smtClean="0"/>
              <a:t>Film to PAL/SECAM</a:t>
            </a:r>
          </a:p>
          <a:p>
            <a:pPr lvl="1"/>
            <a:r>
              <a:rPr lang="en-IE" dirty="0" smtClean="0"/>
              <a:t>simply playback at 25 fps</a:t>
            </a:r>
          </a:p>
          <a:p>
            <a:pPr lvl="1"/>
            <a:r>
              <a:rPr lang="en-IE" dirty="0" smtClean="0"/>
              <a:t>movie will be 4% shorter on TV</a:t>
            </a:r>
          </a:p>
          <a:p>
            <a:pPr lvl="1"/>
            <a:endParaRPr lang="en-IE" dirty="0"/>
          </a:p>
          <a:p>
            <a:r>
              <a:rPr lang="en-IE" dirty="0" smtClean="0"/>
              <a:t>Film to NTSC</a:t>
            </a:r>
          </a:p>
          <a:p>
            <a:pPr lvl="1"/>
            <a:r>
              <a:rPr lang="en-IE" dirty="0" smtClean="0"/>
              <a:t>3:2 </a:t>
            </a:r>
            <a:r>
              <a:rPr lang="en-IE" dirty="0" err="1" smtClean="0"/>
              <a:t>pulldown</a:t>
            </a:r>
            <a:r>
              <a:rPr lang="en-IE" dirty="0" smtClean="0"/>
              <a:t> (sometimes called 2:3 </a:t>
            </a:r>
            <a:r>
              <a:rPr lang="en-IE" dirty="0" err="1" smtClean="0"/>
              <a:t>pulldown</a:t>
            </a:r>
            <a:r>
              <a:rPr lang="en-IE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461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Frame Rate Conversion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970784" cy="4937760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3:2 </a:t>
            </a:r>
            <a:r>
              <a:rPr lang="en-IE" dirty="0" err="1" smtClean="0"/>
              <a:t>pulldown</a:t>
            </a:r>
            <a:endParaRPr lang="en-IE" dirty="0" smtClean="0"/>
          </a:p>
          <a:p>
            <a:pPr lvl="1"/>
            <a:r>
              <a:rPr lang="en-IE" dirty="0" smtClean="0"/>
              <a:t>the name refers to the fact that 2 of the NTSC frames (2 and 3) are derived from 3 frames of film (1, 2 &amp; 3).</a:t>
            </a:r>
          </a:p>
          <a:p>
            <a:pPr lvl="1"/>
            <a:endParaRPr lang="en-IE" dirty="0"/>
          </a:p>
          <a:p>
            <a:r>
              <a:rPr lang="en-IE" dirty="0" smtClean="0"/>
              <a:t>Blurring artefacts possible if motion exists but people don’t notice.</a:t>
            </a:r>
          </a:p>
          <a:p>
            <a:endParaRPr lang="en-IE" dirty="0"/>
          </a:p>
          <a:p>
            <a:r>
              <a:rPr lang="en-IE" dirty="0" smtClean="0"/>
              <a:t>Motion Compensation not necessary.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519" y="1196752"/>
            <a:ext cx="4536504" cy="5264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15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08720"/>
            <a:ext cx="2726704" cy="537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Frame Rate Conversion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474840" cy="4937760"/>
          </a:xfrm>
        </p:spPr>
        <p:txBody>
          <a:bodyPr/>
          <a:lstStyle/>
          <a:p>
            <a:r>
              <a:rPr lang="en-IE" dirty="0" smtClean="0"/>
              <a:t>Motion Compensated</a:t>
            </a:r>
          </a:p>
          <a:p>
            <a:pPr lvl="1"/>
            <a:r>
              <a:rPr lang="en-IE" dirty="0" smtClean="0"/>
              <a:t>Virtual Slow Motion</a:t>
            </a:r>
          </a:p>
          <a:p>
            <a:pPr lvl="2"/>
            <a:r>
              <a:rPr lang="en-IE" dirty="0" smtClean="0"/>
              <a:t>we want to increase the frame rate of the video (lets say double) but still play it back at 25 fps</a:t>
            </a:r>
          </a:p>
          <a:p>
            <a:pPr lvl="2"/>
            <a:r>
              <a:rPr lang="en-IE" dirty="0" smtClean="0"/>
              <a:t>Could just copy frames but motion will be jerky</a:t>
            </a:r>
            <a:endParaRPr lang="en-IE" dirty="0"/>
          </a:p>
          <a:p>
            <a:pPr lvl="1"/>
            <a:r>
              <a:rPr lang="en-IE" dirty="0"/>
              <a:t>assumption that there is 0 acceleration.</a:t>
            </a:r>
          </a:p>
          <a:p>
            <a:pPr lvl="2"/>
            <a:r>
              <a:rPr lang="en-IE" dirty="0"/>
              <a:t>then the motion between frames 1 and 2 will be the same as between 2 and </a:t>
            </a:r>
            <a:r>
              <a:rPr lang="en-IE" dirty="0" smtClean="0"/>
              <a:t>3 but in opposite directions</a:t>
            </a:r>
            <a:endParaRPr lang="en-IE" dirty="0"/>
          </a:p>
          <a:p>
            <a:pPr lvl="2"/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7524328" y="1412776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missing frame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069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Frame Rate Conversion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507288" cy="4937760"/>
              </a:xfrm>
            </p:spPr>
            <p:txBody>
              <a:bodyPr/>
              <a:lstStyle/>
              <a:p>
                <a:r>
                  <a:rPr lang="en-IE" dirty="0" smtClean="0"/>
                  <a:t>Virtual Slow Motion </a:t>
                </a:r>
              </a:p>
              <a:p>
                <a:pPr lvl="1"/>
                <a:r>
                  <a:rPr lang="en-IE" dirty="0" smtClean="0"/>
                  <a:t>in general the assumption can be written as</a:t>
                </a:r>
              </a:p>
              <a:p>
                <a:pPr marL="5397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1" i="0" smtClean="0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  <m:r>
                          <a:rPr lang="en-IE" b="0" i="1" smtClean="0">
                            <a:latin typeface="Cambria Math"/>
                          </a:rPr>
                          <m:t>,</m:t>
                        </m:r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  <m:r>
                          <a:rPr lang="en-IE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E" b="1" i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IE" b="0" i="1" smtClean="0">
                        <a:latin typeface="Cambria Math"/>
                      </a:rPr>
                      <m:t>=−</m:t>
                    </m:r>
                  </m:oMath>
                </a14:m>
                <a:r>
                  <a:rPr lang="en-I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1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  <m:r>
                          <a:rPr lang="en-IE" i="1">
                            <a:latin typeface="Cambria Math"/>
                          </a:rPr>
                          <m:t>,</m:t>
                        </m:r>
                        <m:r>
                          <a:rPr lang="en-IE" i="1">
                            <a:latin typeface="Cambria Math"/>
                          </a:rPr>
                          <m:t>𝑛</m:t>
                        </m:r>
                        <m:r>
                          <a:rPr lang="en-IE" b="0" i="1" smtClean="0">
                            <a:latin typeface="Cambria Math"/>
                          </a:rPr>
                          <m:t>+</m:t>
                        </m:r>
                        <m:r>
                          <a:rPr lang="en-IE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E" b="1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IE" dirty="0" smtClean="0"/>
              </a:p>
              <a:p>
                <a:pPr marL="539750" lvl="1" indent="0">
                  <a:buNone/>
                </a:pPr>
                <a:endParaRPr lang="en-IE" dirty="0"/>
              </a:p>
              <a:p>
                <a:pPr marL="539750" lvl="1" indent="-274638"/>
                <a:r>
                  <a:rPr lang="en-IE" dirty="0" smtClean="0"/>
                  <a:t>Therefore we can rewrite our motion model as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507288" cy="4937760"/>
              </a:xfrm>
              <a:blipFill rotWithShape="1">
                <a:blip r:embed="rId2"/>
                <a:stretch>
                  <a:fillRect l="-573" t="-111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3645024"/>
            <a:ext cx="3240360" cy="83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97152"/>
            <a:ext cx="7920880" cy="92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76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Frame Rate Conversion</a:t>
            </a:r>
            <a:endParaRPr lang="en-I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62348"/>
            <a:ext cx="8532440" cy="155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5536" y="3325634"/>
                <a:ext cx="86229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dirty="0" smtClean="0"/>
                  <a:t>We can then use block matching to find 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1" i="0" smtClean="0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  <m:r>
                          <a:rPr lang="en-IE" b="0" i="1" smtClean="0">
                            <a:latin typeface="Cambria Math"/>
                          </a:rPr>
                          <m:t>,</m:t>
                        </m:r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  <m:r>
                          <a:rPr lang="en-IE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E" b="1" i="0" smtClean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en-IE" dirty="0" smtClean="0"/>
                  <a:t> that minimises </a:t>
                </a:r>
                <a:r>
                  <a:rPr lang="en-IE" i="1" dirty="0" smtClean="0"/>
                  <a:t>DFD</a:t>
                </a:r>
                <a:r>
                  <a:rPr lang="en-IE" i="1" baseline="-25000" dirty="0" smtClean="0"/>
                  <a:t>s</a:t>
                </a:r>
                <a:r>
                  <a:rPr lang="en-IE" i="1" dirty="0" smtClean="0"/>
                  <a:t>. </a:t>
                </a:r>
                <a:endParaRPr lang="en-IE" i="1" baseline="-25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25634"/>
                <a:ext cx="8622958" cy="381515"/>
              </a:xfrm>
              <a:prstGeom prst="rect">
                <a:avLst/>
              </a:prstGeom>
              <a:blipFill rotWithShape="1">
                <a:blip r:embed="rId3"/>
                <a:stretch>
                  <a:fillRect l="-636" t="-8065" b="-2258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7337"/>
            <a:ext cx="8640960" cy="2035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39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Video Compression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IE" dirty="0" smtClean="0"/>
              <a:t>Unlike Images Videos are almost never coded </a:t>
            </a:r>
            <a:r>
              <a:rPr lang="en-IE" dirty="0" err="1" smtClean="0"/>
              <a:t>losslessly</a:t>
            </a:r>
            <a:r>
              <a:rPr lang="en-IE" dirty="0" smtClean="0"/>
              <a:t>.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Consider a colour PAL sequence (720X576 at 25fps with 24-bit colour)</a:t>
            </a:r>
          </a:p>
          <a:p>
            <a:pPr lvl="1"/>
            <a:r>
              <a:rPr lang="en-IE" dirty="0" smtClean="0"/>
              <a:t>Data rate is 720x576x25x24 = 250 Mbps (</a:t>
            </a:r>
            <a:r>
              <a:rPr lang="en-IE" dirty="0" err="1" smtClean="0"/>
              <a:t>approx</a:t>
            </a:r>
            <a:r>
              <a:rPr lang="en-IE" dirty="0" smtClean="0"/>
              <a:t>)</a:t>
            </a:r>
          </a:p>
          <a:p>
            <a:pPr lvl="1"/>
            <a:r>
              <a:rPr lang="en-IE" dirty="0" err="1" smtClean="0"/>
              <a:t>ie</a:t>
            </a:r>
            <a:r>
              <a:rPr lang="en-IE" dirty="0" smtClean="0"/>
              <a:t>. </a:t>
            </a:r>
            <a:r>
              <a:rPr lang="en-IE" dirty="0" err="1" smtClean="0"/>
              <a:t>approx</a:t>
            </a:r>
            <a:r>
              <a:rPr lang="en-IE" dirty="0" smtClean="0"/>
              <a:t> 223GB for a two hour movie (HD is at least 4 times more)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The bandwidth available for SD PAL transmission is between (3 to 6 Mbps) and a Blu-Ray disc holds up to 50GB</a:t>
            </a:r>
          </a:p>
          <a:p>
            <a:endParaRPr lang="en-IE" dirty="0"/>
          </a:p>
          <a:p>
            <a:r>
              <a:rPr lang="en-IE" dirty="0" smtClean="0"/>
              <a:t>So high compression efficiency required (50 to 1 for SD TV)</a:t>
            </a:r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95864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Brief History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Two major standards organisations define compression standards</a:t>
            </a:r>
          </a:p>
          <a:p>
            <a:pPr lvl="1"/>
            <a:r>
              <a:rPr lang="en-IE" dirty="0" smtClean="0"/>
              <a:t>ITU-T - H.26x</a:t>
            </a:r>
          </a:p>
          <a:p>
            <a:pPr lvl="1"/>
            <a:r>
              <a:rPr lang="en-IE" dirty="0" smtClean="0"/>
              <a:t>ISO – MPEG x</a:t>
            </a:r>
          </a:p>
          <a:p>
            <a:pPr lvl="1"/>
            <a:endParaRPr lang="en-IE" dirty="0"/>
          </a:p>
          <a:p>
            <a:r>
              <a:rPr lang="en-IE" dirty="0" smtClean="0"/>
              <a:t>H.261 was the first widely used compression standard</a:t>
            </a:r>
          </a:p>
          <a:p>
            <a:pPr lvl="1"/>
            <a:r>
              <a:rPr lang="en-IE" dirty="0" smtClean="0"/>
              <a:t>finalised in 1988</a:t>
            </a:r>
          </a:p>
          <a:p>
            <a:pPr lvl="1"/>
            <a:r>
              <a:rPr lang="en-IE" dirty="0" smtClean="0"/>
              <a:t>design for video phone applications</a:t>
            </a:r>
          </a:p>
          <a:p>
            <a:pPr lvl="1"/>
            <a:r>
              <a:rPr lang="en-IE" dirty="0" smtClean="0"/>
              <a:t>low resolution (QCIF 176x144) transmission over an ISDN line (64 kb/s)</a:t>
            </a:r>
          </a:p>
          <a:p>
            <a:pPr lvl="1"/>
            <a:r>
              <a:rPr lang="en-IE" dirty="0" err="1" smtClean="0"/>
              <a:t>YC</a:t>
            </a:r>
            <a:r>
              <a:rPr lang="en-IE" baseline="-25000" dirty="0" err="1" smtClean="0"/>
              <a:t>b</a:t>
            </a:r>
            <a:r>
              <a:rPr lang="en-IE" dirty="0" err="1" smtClean="0"/>
              <a:t>C</a:t>
            </a:r>
            <a:r>
              <a:rPr lang="en-IE" baseline="-25000" dirty="0" err="1" smtClean="0"/>
              <a:t>r</a:t>
            </a:r>
            <a:r>
              <a:rPr lang="en-IE" dirty="0" smtClean="0"/>
              <a:t> </a:t>
            </a:r>
            <a:r>
              <a:rPr lang="en-IE" dirty="0" err="1" smtClean="0"/>
              <a:t>colourspace</a:t>
            </a:r>
            <a:r>
              <a:rPr lang="en-IE" dirty="0" smtClean="0"/>
              <a:t> using  4:2:0 subsampling (88x72 </a:t>
            </a:r>
            <a:r>
              <a:rPr lang="en-IE" dirty="0" err="1" smtClean="0"/>
              <a:t>C</a:t>
            </a:r>
            <a:r>
              <a:rPr lang="en-IE" baseline="-25000" dirty="0" err="1" smtClean="0"/>
              <a:t>b</a:t>
            </a:r>
            <a:r>
              <a:rPr lang="en-IE" dirty="0" smtClean="0"/>
              <a:t> and C</a:t>
            </a:r>
            <a:r>
              <a:rPr lang="en-IE" baseline="-25000" dirty="0" smtClean="0"/>
              <a:t>r</a:t>
            </a:r>
            <a:r>
              <a:rPr lang="en-IE" dirty="0" smtClean="0"/>
              <a:t> values in total)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6041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Brief History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 smtClean="0"/>
              <a:t>MPEG 1– (Moving Picture Experts Group)</a:t>
            </a:r>
            <a:endParaRPr lang="en-IE" dirty="0"/>
          </a:p>
          <a:p>
            <a:pPr lvl="1"/>
            <a:r>
              <a:rPr lang="en-IE" dirty="0" smtClean="0"/>
              <a:t>designed for CD-ROM applications (VCD)</a:t>
            </a:r>
          </a:p>
          <a:p>
            <a:pPr lvl="1"/>
            <a:r>
              <a:rPr lang="en-IE" dirty="0" smtClean="0"/>
              <a:t>to compress VHS quality video (PAL or NTSC) at bit rates as low has 1.5 Mbps</a:t>
            </a:r>
          </a:p>
          <a:p>
            <a:pPr lvl="1"/>
            <a:r>
              <a:rPr lang="en-IE" dirty="0" smtClean="0"/>
              <a:t>a capacity of a CD-ROM is about 700MB – enough for about 1 hour of video at 1.5 Mbps</a:t>
            </a:r>
          </a:p>
          <a:p>
            <a:pPr lvl="1"/>
            <a:r>
              <a:rPr lang="en-IE" dirty="0" smtClean="0"/>
              <a:t>better known now for its audio standard MPEG-1 part 3 (</a:t>
            </a:r>
            <a:r>
              <a:rPr lang="en-IE" dirty="0" err="1" smtClean="0"/>
              <a:t>ie</a:t>
            </a:r>
            <a:r>
              <a:rPr lang="en-IE" dirty="0" smtClean="0"/>
              <a:t>. mp3)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MPEG 2 / H.262 (mid 90s)</a:t>
            </a:r>
          </a:p>
          <a:p>
            <a:pPr lvl="1"/>
            <a:r>
              <a:rPr lang="en-IE" dirty="0" smtClean="0"/>
              <a:t>designed for digital SD TV</a:t>
            </a:r>
          </a:p>
          <a:p>
            <a:pPr lvl="1"/>
            <a:r>
              <a:rPr lang="en-IE" dirty="0" smtClean="0"/>
              <a:t>PAL (720x576) or NTSC (720x480) at 4 to 10 Mbps</a:t>
            </a:r>
          </a:p>
          <a:p>
            <a:pPr lvl="1"/>
            <a:r>
              <a:rPr lang="en-IE" dirty="0" smtClean="0"/>
              <a:t>supports interlaced videos, different aspect ratios (16:9 and 4:3) + frame rates</a:t>
            </a:r>
          </a:p>
          <a:p>
            <a:pPr lvl="1"/>
            <a:r>
              <a:rPr lang="en-IE" dirty="0" smtClean="0"/>
              <a:t>also used for DVD (about 9 Mbps) &amp; HDTV (15 to 20 Mbps)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5567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Brief History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H.263</a:t>
            </a:r>
          </a:p>
          <a:p>
            <a:pPr lvl="1"/>
            <a:r>
              <a:rPr lang="en-IE" dirty="0" smtClean="0"/>
              <a:t>designed to supersede H.261 but also supports higher resolutions.</a:t>
            </a:r>
          </a:p>
          <a:p>
            <a:pPr lvl="1"/>
            <a:r>
              <a:rPr lang="en-IE" dirty="0" smtClean="0"/>
              <a:t>it achieves equivalent quality with lower bit rates.</a:t>
            </a:r>
          </a:p>
          <a:p>
            <a:pPr lvl="1"/>
            <a:r>
              <a:rPr lang="en-IE" dirty="0" smtClean="0"/>
              <a:t>very popular format for web as it could be used to transmit video over dial-up modems (</a:t>
            </a:r>
            <a:r>
              <a:rPr lang="en-IE" dirty="0" err="1" smtClean="0"/>
              <a:t>ie</a:t>
            </a:r>
            <a:r>
              <a:rPr lang="en-IE" dirty="0" smtClean="0"/>
              <a:t>. 28 </a:t>
            </a:r>
            <a:r>
              <a:rPr lang="en-IE" dirty="0" err="1" smtClean="0"/>
              <a:t>kpbs</a:t>
            </a:r>
            <a:r>
              <a:rPr lang="en-IE" dirty="0" smtClean="0"/>
              <a:t> / 56 kbps)</a:t>
            </a:r>
          </a:p>
          <a:p>
            <a:pPr lvl="1"/>
            <a:r>
              <a:rPr lang="en-IE" dirty="0" smtClean="0"/>
              <a:t>used in flash video (</a:t>
            </a:r>
            <a:r>
              <a:rPr lang="en-IE" dirty="0" err="1" smtClean="0"/>
              <a:t>ie</a:t>
            </a:r>
            <a:r>
              <a:rPr lang="en-IE" dirty="0" smtClean="0"/>
              <a:t>. the dominant format on the web)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MPEG 4 (part 2)</a:t>
            </a:r>
          </a:p>
          <a:p>
            <a:pPr lvl="1"/>
            <a:r>
              <a:rPr lang="en-IE" dirty="0" smtClean="0"/>
              <a:t>based on H.263</a:t>
            </a:r>
          </a:p>
          <a:p>
            <a:pPr lvl="1"/>
            <a:r>
              <a:rPr lang="en-IE" dirty="0" smtClean="0"/>
              <a:t>designed for all resolutions and bit rates</a:t>
            </a:r>
          </a:p>
          <a:p>
            <a:pPr lvl="1"/>
            <a:r>
              <a:rPr lang="en-IE" dirty="0" smtClean="0"/>
              <a:t>Some DivX and </a:t>
            </a:r>
            <a:r>
              <a:rPr lang="en-IE" dirty="0" err="1" smtClean="0"/>
              <a:t>Xvid</a:t>
            </a:r>
            <a:r>
              <a:rPr lang="en-IE" dirty="0" smtClean="0"/>
              <a:t> codecs use this format but it is not widely used because of… 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26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Brief History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 smtClean="0"/>
              <a:t>MPEG 4 (part 10) / H.264 / MPEG 4 AVC</a:t>
            </a:r>
          </a:p>
          <a:p>
            <a:pPr lvl="1"/>
            <a:r>
              <a:rPr lang="en-IE" dirty="0" smtClean="0"/>
              <a:t>initially designed to achieve lower bit rates than MPEG 2 and H.263 (50 % reduction in most cases)</a:t>
            </a:r>
          </a:p>
          <a:p>
            <a:pPr lvl="1"/>
            <a:r>
              <a:rPr lang="en-IE" dirty="0" smtClean="0"/>
              <a:t>being adopted for use in digital TV (</a:t>
            </a:r>
            <a:r>
              <a:rPr lang="en-IE" dirty="0" err="1" smtClean="0"/>
              <a:t>Saorview</a:t>
            </a:r>
            <a:r>
              <a:rPr lang="en-IE" dirty="0" smtClean="0"/>
              <a:t> and Freeview HD)</a:t>
            </a:r>
          </a:p>
          <a:p>
            <a:pPr lvl="1"/>
            <a:r>
              <a:rPr lang="en-IE" dirty="0" smtClean="0"/>
              <a:t>has increased error resilience so is suitable for use on mobiles</a:t>
            </a:r>
          </a:p>
          <a:p>
            <a:pPr lvl="1"/>
            <a:endParaRPr lang="en-IE" dirty="0" smtClean="0"/>
          </a:p>
          <a:p>
            <a:r>
              <a:rPr lang="en-IE" dirty="0" err="1" smtClean="0"/>
              <a:t>VPx</a:t>
            </a:r>
            <a:r>
              <a:rPr lang="en-IE" dirty="0" smtClean="0"/>
              <a:t> Codecs</a:t>
            </a:r>
          </a:p>
          <a:p>
            <a:pPr lvl="1"/>
            <a:r>
              <a:rPr lang="en-IE" dirty="0" smtClean="0"/>
              <a:t>Aims to avoid use of patented technologies</a:t>
            </a:r>
          </a:p>
          <a:p>
            <a:pPr lvl="1"/>
            <a:r>
              <a:rPr lang="en-IE" dirty="0" smtClean="0"/>
              <a:t>Developed by ON2, acquired by Google in 2010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 smtClean="0"/>
              <a:t>Video Compression and 4C8</a:t>
            </a:r>
          </a:p>
          <a:p>
            <a:pPr lvl="1"/>
            <a:r>
              <a:rPr lang="en-IE" dirty="0" smtClean="0"/>
              <a:t>we will cover the fundamental concepts in video compression (</a:t>
            </a:r>
            <a:r>
              <a:rPr lang="en-IE" dirty="0" err="1" smtClean="0"/>
              <a:t>ie</a:t>
            </a:r>
            <a:r>
              <a:rPr lang="en-IE" dirty="0" smtClean="0"/>
              <a:t>. the use of motion compensation)</a:t>
            </a:r>
          </a:p>
          <a:p>
            <a:pPr lvl="1"/>
            <a:r>
              <a:rPr lang="en-IE" dirty="0" smtClean="0"/>
              <a:t>we will also look at the MPEG 2 standard as a case study.</a:t>
            </a:r>
          </a:p>
        </p:txBody>
      </p:sp>
    </p:spTree>
    <p:extLst>
      <p:ext uri="{BB962C8B-B14F-4D97-AF65-F5344CB8AC3E}">
        <p14:creationId xmlns:p14="http://schemas.microsoft.com/office/powerpoint/2010/main" val="51769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How to remove noise without blurring the edges?</a:t>
            </a:r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9712" y="1901840"/>
            <a:ext cx="4331320" cy="43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8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Video Compression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Non-motion compensated</a:t>
            </a:r>
          </a:p>
          <a:p>
            <a:pPr lvl="1"/>
            <a:r>
              <a:rPr lang="en-IE" dirty="0" smtClean="0"/>
              <a:t>JPEG on every frame – motion JPEG</a:t>
            </a:r>
          </a:p>
          <a:p>
            <a:r>
              <a:rPr lang="en-IE" dirty="0" smtClean="0"/>
              <a:t>This is not an optimal solution as temporal redundancy is ignored.</a:t>
            </a:r>
          </a:p>
          <a:p>
            <a:pPr lvl="1"/>
            <a:endParaRPr lang="en-IE" dirty="0"/>
          </a:p>
        </p:txBody>
      </p:sp>
      <p:pic>
        <p:nvPicPr>
          <p:cNvPr id="15362" name="Picture 2" descr="C:\corrigad\4c8\motion_estimation\mob_cal_mjpeg_pl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70778"/>
            <a:ext cx="3659981" cy="27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16016" y="3770778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The graph shows the DCT Entropies of the first 100 frames of the </a:t>
            </a:r>
            <a:r>
              <a:rPr lang="en-IE" dirty="0" err="1" smtClean="0"/>
              <a:t>mobcal</a:t>
            </a:r>
            <a:r>
              <a:rPr lang="en-IE" dirty="0" smtClean="0"/>
              <a:t> sequence.</a:t>
            </a:r>
          </a:p>
          <a:p>
            <a:endParaRPr lang="en-IE" dirty="0"/>
          </a:p>
          <a:p>
            <a:r>
              <a:rPr lang="en-IE" dirty="0" smtClean="0"/>
              <a:t>The </a:t>
            </a:r>
            <a:r>
              <a:rPr lang="en-IE" dirty="0" err="1" smtClean="0"/>
              <a:t>Q</a:t>
            </a:r>
            <a:r>
              <a:rPr lang="en-IE" baseline="-25000" dirty="0" err="1" smtClean="0"/>
              <a:t>step</a:t>
            </a:r>
            <a:r>
              <a:rPr lang="en-IE" dirty="0" smtClean="0"/>
              <a:t>=15 for all bands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38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C:\corrigad\4c8\motion_estimation\dfd_nomc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93096"/>
            <a:ext cx="3816424" cy="286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Video Compression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Non Motion Compensated</a:t>
            </a:r>
          </a:p>
          <a:p>
            <a:pPr lvl="1"/>
            <a:r>
              <a:rPr lang="en-IE" sz="2000" dirty="0" smtClean="0"/>
              <a:t>JPEG First Frame – then JPEG frame difference for subsequent frames</a:t>
            </a:r>
          </a:p>
          <a:p>
            <a:pPr marL="274320" lvl="1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274320" lvl="1" indent="0">
              <a:buNone/>
            </a:pPr>
            <a:endParaRPr lang="en-IE" dirty="0"/>
          </a:p>
        </p:txBody>
      </p:sp>
      <p:pic>
        <p:nvPicPr>
          <p:cNvPr id="16386" name="Picture 2" descr="C:\corrigad\4c8\motion_estimation\mob_cal_hi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425764"/>
            <a:ext cx="2316512" cy="17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corrigad\4c8\motion_estimation\mob_cal\mob_cal.0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2704728" cy="221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04248" y="2711178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The frame itself has an entropy of </a:t>
            </a:r>
            <a:r>
              <a:rPr lang="en-IE" dirty="0" err="1" smtClean="0"/>
              <a:t>approx</a:t>
            </a:r>
            <a:r>
              <a:rPr lang="en-IE" dirty="0" smtClean="0"/>
              <a:t> 7.6 bits/</a:t>
            </a:r>
            <a:r>
              <a:rPr lang="en-IE" dirty="0" err="1" smtClean="0"/>
              <a:t>pel</a:t>
            </a:r>
            <a:endParaRPr lang="en-IE" dirty="0"/>
          </a:p>
        </p:txBody>
      </p:sp>
      <p:pic>
        <p:nvPicPr>
          <p:cNvPr id="16389" name="Picture 5" descr="C:\corrigad\4c8\motion_estimation\mob_cal_nonmc_dfd_hi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807" y="4417823"/>
            <a:ext cx="2680441" cy="201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56648" y="4869160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The entropy of the frame difference is </a:t>
            </a:r>
            <a:r>
              <a:rPr lang="en-IE" dirty="0" err="1" smtClean="0"/>
              <a:t>approx</a:t>
            </a:r>
            <a:r>
              <a:rPr lang="en-IE" dirty="0" smtClean="0"/>
              <a:t> 6.1 bits/</a:t>
            </a:r>
            <a:r>
              <a:rPr lang="en-IE" dirty="0" err="1" smtClean="0"/>
              <a:t>pel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992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Video Compression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Non-Motion Compensated</a:t>
            </a:r>
          </a:p>
          <a:p>
            <a:pPr lvl="1"/>
            <a:r>
              <a:rPr lang="en-IE" dirty="0" smtClean="0"/>
              <a:t>JPEG first frame and then JPEG frame difference</a:t>
            </a:r>
            <a:endParaRPr lang="en-IE" dirty="0"/>
          </a:p>
        </p:txBody>
      </p:sp>
      <p:pic>
        <p:nvPicPr>
          <p:cNvPr id="17410" name="Picture 2" descr="C:\corrigad\4c8\motion_estimation\mob_cal_mjpeg_nonmc_dfd_pl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00566"/>
            <a:ext cx="4968552" cy="372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128" y="2636912"/>
            <a:ext cx="29523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When the DCT is applied to the frame difference over the first 100 frames of the </a:t>
            </a:r>
            <a:r>
              <a:rPr lang="en-IE" dirty="0" err="1" smtClean="0"/>
              <a:t>mob_cal</a:t>
            </a:r>
            <a:r>
              <a:rPr lang="en-IE" dirty="0" smtClean="0"/>
              <a:t> sequence the blue plot is obtained.</a:t>
            </a:r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 entropy for the first frame is the same as there is no frame difference available.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6404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Video Compression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Motion Compensated</a:t>
            </a:r>
          </a:p>
          <a:p>
            <a:pPr lvl="1"/>
            <a:r>
              <a:rPr lang="en-IE" dirty="0" smtClean="0"/>
              <a:t>JPEG first frame and then JPEG DFDs</a:t>
            </a:r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5" descr="C:\corrigad\4c8\motion_estimation\mob_cal_nonmc_dfd_h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41062"/>
            <a:ext cx="3256214" cy="244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corrigad\4c8\motion_estimation\mob_cal_mc_dfd_hi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95" y="4293096"/>
            <a:ext cx="3280168" cy="246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3212976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Due to motion estimation, the DFD has a lower mean absolute value and so the histogram has higher values around 0 and hence its entropy is reduced from 6.1 bits/</a:t>
            </a:r>
            <a:r>
              <a:rPr lang="en-IE" dirty="0" err="1" smtClean="0"/>
              <a:t>pel</a:t>
            </a:r>
            <a:r>
              <a:rPr lang="en-IE" dirty="0" smtClean="0"/>
              <a:t> to 5.6 bits/</a:t>
            </a:r>
            <a:r>
              <a:rPr lang="en-IE" dirty="0" err="1" smtClean="0"/>
              <a:t>pel</a:t>
            </a:r>
            <a:endParaRPr lang="en-IE" dirty="0"/>
          </a:p>
        </p:txBody>
      </p:sp>
      <p:sp>
        <p:nvSpPr>
          <p:cNvPr id="7" name="TextBox 6"/>
          <p:cNvSpPr txBox="1"/>
          <p:nvPr/>
        </p:nvSpPr>
        <p:spPr>
          <a:xfrm>
            <a:off x="119481" y="251942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Histogram of Frame Difference</a:t>
            </a:r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107504" y="4797152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Histogram of Displaced Frame Difference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655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Video Compression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Motion Compensated</a:t>
            </a:r>
          </a:p>
          <a:p>
            <a:pPr lvl="1"/>
            <a:r>
              <a:rPr lang="en-IE" dirty="0" smtClean="0"/>
              <a:t>JPEG first frame and then JPEG DFDs</a:t>
            </a:r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19458" name="Picture 2" descr="C:\corrigad\4c8\motion_estimation\mob_cal_compression_comparison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48880"/>
            <a:ext cx="5544616" cy="416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65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Video Compression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Need to exploit temporal redundancy to get better compression</a:t>
            </a:r>
          </a:p>
          <a:p>
            <a:endParaRPr lang="en-IE" dirty="0" smtClean="0"/>
          </a:p>
          <a:p>
            <a:r>
              <a:rPr lang="en-IE" dirty="0" smtClean="0"/>
              <a:t>Encoding motion compensated DFD gives best efficiency.</a:t>
            </a:r>
          </a:p>
          <a:p>
            <a:pPr lvl="1"/>
            <a:r>
              <a:rPr lang="en-IE" dirty="0" smtClean="0"/>
              <a:t>but we also have to encode the motion vectors.</a:t>
            </a:r>
          </a:p>
          <a:p>
            <a:pPr lvl="1"/>
            <a:r>
              <a:rPr lang="en-IE" dirty="0" smtClean="0"/>
              <a:t>This does not add too much of a penalty to the bit rate</a:t>
            </a:r>
          </a:p>
          <a:p>
            <a:pPr lvl="1"/>
            <a:endParaRPr lang="en-IE" dirty="0"/>
          </a:p>
          <a:p>
            <a:r>
              <a:rPr lang="en-IE" dirty="0" smtClean="0"/>
              <a:t>Video Compression standards are based on these ideas</a:t>
            </a:r>
          </a:p>
          <a:p>
            <a:pPr lvl="1"/>
            <a:r>
              <a:rPr lang="en-IE" dirty="0" smtClean="0"/>
              <a:t>The first JPEG coded frame is referred to as an Intra-Coded Frame (I frame)</a:t>
            </a:r>
          </a:p>
          <a:p>
            <a:pPr lvl="1"/>
            <a:r>
              <a:rPr lang="en-IE" dirty="0" smtClean="0"/>
              <a:t>The JPEG coded DFDs are called Prediction Frames (P-frames)</a:t>
            </a:r>
          </a:p>
        </p:txBody>
      </p:sp>
    </p:spTree>
    <p:extLst>
      <p:ext uri="{BB962C8B-B14F-4D97-AF65-F5344CB8AC3E}">
        <p14:creationId xmlns:p14="http://schemas.microsoft.com/office/powerpoint/2010/main" val="389826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Video Compression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Block Diagrams for encoding P-Frames</a:t>
            </a:r>
            <a:endParaRPr lang="en-IE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" y="1916832"/>
            <a:ext cx="8667437" cy="2186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4365104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This is the block diagram is implemented to get the black graph on the last page.</a:t>
            </a:r>
          </a:p>
          <a:p>
            <a:endParaRPr lang="en-IE" dirty="0" smtClean="0"/>
          </a:p>
          <a:p>
            <a:r>
              <a:rPr lang="en-IE" dirty="0" smtClean="0"/>
              <a:t>Encoding of the I-frame uses the same procedure as JPEG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The motion estimation and compensation is performed in series with the JPEG compression.</a:t>
            </a:r>
          </a:p>
          <a:p>
            <a:endParaRPr lang="en-IE" dirty="0"/>
          </a:p>
          <a:p>
            <a:r>
              <a:rPr lang="en-IE" dirty="0" smtClean="0"/>
              <a:t>This is however is a overly-simplistic model for the encoder.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9970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Video Compression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Block Diagrams for encoding P-Frames</a:t>
            </a: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704885" y="3861048"/>
            <a:ext cx="799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Decoding of the I-frame uses the same procedure as JPEG</a:t>
            </a:r>
          </a:p>
          <a:p>
            <a:endParaRPr lang="en-IE" dirty="0"/>
          </a:p>
          <a:p>
            <a:r>
              <a:rPr lang="en-IE" dirty="0" smtClean="0"/>
              <a:t>The first stage estimates the Reconstructed (Decoded) DFD.  In the second step add this to the motion compensated previous frame.</a:t>
            </a:r>
          </a:p>
          <a:p>
            <a:endParaRPr lang="en-IE" dirty="0" smtClean="0"/>
          </a:p>
          <a:p>
            <a:r>
              <a:rPr lang="en-IE" dirty="0" smtClean="0"/>
              <a:t>If the current frame is the first frame after the I-frame, the motion compensated previous frame is estimated from the decoded I-frame. Otherwise,  it’s estimated the previous output as indicated in the diagram.</a:t>
            </a:r>
            <a:endParaRPr lang="en-IE" dirty="0"/>
          </a:p>
          <a:p>
            <a:endParaRPr lang="en-IE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4" y="2204864"/>
            <a:ext cx="8820472" cy="1397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9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Problem with the Encoder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Lets compare the MAE between the original and reconstructed image if we use this encoder.</a:t>
            </a:r>
            <a:endParaRPr lang="en-IE" dirty="0"/>
          </a:p>
        </p:txBody>
      </p:sp>
      <p:pic>
        <p:nvPicPr>
          <p:cNvPr id="22530" name="Picture 2" descr="C:\corrigad\4c8\motion_estimation\mob_cal_encoder_mae_comparison_plot_probl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420888"/>
            <a:ext cx="4884911" cy="36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56176" y="2996952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Errors accumulate in the reconstructed Image and the MAE steadily increases.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65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Problem with the Encoder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Lets compare the 10</a:t>
            </a:r>
            <a:r>
              <a:rPr lang="en-IE" baseline="30000" dirty="0" smtClean="0"/>
              <a:t>th</a:t>
            </a:r>
            <a:r>
              <a:rPr lang="en-IE" dirty="0" smtClean="0"/>
              <a:t> reconstructed frame with the motion JPEG frame.</a:t>
            </a:r>
            <a:endParaRPr lang="en-IE" dirty="0"/>
          </a:p>
        </p:txBody>
      </p:sp>
      <p:pic>
        <p:nvPicPr>
          <p:cNvPr id="23556" name="Picture 4" descr="C:\corrigad\4c8\motion_estimation\mob_cal_recon_simple.001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7" t="43094" r="4526" b="473"/>
          <a:stretch/>
        </p:blipFill>
        <p:spPr bwMode="auto">
          <a:xfrm>
            <a:off x="4716015" y="2376977"/>
            <a:ext cx="4164563" cy="34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corrigad\4c8\motion_estimation\mob_cal_recon_mjpeg.001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2" t="43265" r="4414" b="308"/>
          <a:stretch/>
        </p:blipFill>
        <p:spPr bwMode="auto">
          <a:xfrm>
            <a:off x="247693" y="2376977"/>
            <a:ext cx="4164563" cy="34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7693" y="5949280"/>
            <a:ext cx="416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Motion JPEG</a:t>
            </a:r>
            <a:endParaRPr lang="en-IE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5" y="5917014"/>
            <a:ext cx="416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Simple Encoder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357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Non-Motion compensated</a:t>
            </a:r>
          </a:p>
          <a:p>
            <a:pPr lvl="1"/>
            <a:r>
              <a:rPr lang="en-IE" dirty="0" err="1" smtClean="0"/>
              <a:t>Denoising</a:t>
            </a:r>
            <a:r>
              <a:rPr lang="en-IE" dirty="0" smtClean="0"/>
              <a:t> via temporal averaging</a:t>
            </a:r>
          </a:p>
          <a:p>
            <a:pPr lvl="1"/>
            <a:endParaRPr lang="en-IE" dirty="0"/>
          </a:p>
          <a:p>
            <a:pPr marL="274320" lvl="1" indent="0">
              <a:buNone/>
            </a:pPr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smtClean="0"/>
              <a:t>Assuming no motion we can </a:t>
            </a:r>
            <a:r>
              <a:rPr lang="en-IE" dirty="0" err="1" smtClean="0"/>
              <a:t>denoise</a:t>
            </a:r>
            <a:r>
              <a:rPr lang="en-IE" dirty="0" smtClean="0"/>
              <a:t> by taking the average of all the preceding frames.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408582"/>
              </p:ext>
            </p:extLst>
          </p:nvPr>
        </p:nvGraphicFramePr>
        <p:xfrm>
          <a:off x="1979712" y="2492896"/>
          <a:ext cx="3187030" cy="546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Equation" r:id="rId3" imgW="1333440" imgH="228600" progId="Equation.3">
                  <p:embed/>
                </p:oleObj>
              </mc:Choice>
              <mc:Fallback>
                <p:oleObj name="Equation" r:id="rId3" imgW="13334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9712" y="2492896"/>
                        <a:ext cx="3187030" cy="546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841296"/>
              </p:ext>
            </p:extLst>
          </p:nvPr>
        </p:nvGraphicFramePr>
        <p:xfrm>
          <a:off x="1979712" y="4437112"/>
          <a:ext cx="3768700" cy="75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Equation" r:id="rId5" imgW="1968480" imgH="393480" progId="Equation.3">
                  <p:embed/>
                </p:oleObj>
              </mc:Choice>
              <mc:Fallback>
                <p:oleObj name="Equation" r:id="rId5" imgW="19684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4437112"/>
                        <a:ext cx="3768700" cy="753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60295" y="1484784"/>
                <a:ext cx="24837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dirty="0" smtClean="0"/>
                  <a:t> is the observed </a:t>
                </a:r>
                <a:r>
                  <a:rPr lang="en-IE" dirty="0" err="1" smtClean="0"/>
                  <a:t>noisey</a:t>
                </a:r>
                <a:r>
                  <a:rPr lang="en-IE" dirty="0" smtClean="0"/>
                  <a:t> frame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dirty="0" smtClean="0"/>
                  <a:t> is the latent clean frame</a:t>
                </a:r>
                <a:endParaRPr lang="en-I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IE" i="1" smtClean="0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dirty="0" smtClean="0"/>
                  <a:t> is the noise signal</a:t>
                </a:r>
                <a:endParaRPr lang="en-I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295" y="1484784"/>
                <a:ext cx="2483768" cy="1477328"/>
              </a:xfrm>
              <a:prstGeom prst="rect">
                <a:avLst/>
              </a:prstGeom>
              <a:blipFill rotWithShape="1">
                <a:blip r:embed="rId7"/>
                <a:stretch>
                  <a:fillRect l="-1961" t="-2066" b="-578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12160" y="4725144"/>
                <a:ext cx="2451825" cy="376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E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IE" b="0" i="1" smtClean="0">
                                <a:latin typeface="Cambria Math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dirty="0" smtClean="0"/>
                  <a:t> is the </a:t>
                </a:r>
                <a:r>
                  <a:rPr lang="en-IE" dirty="0" err="1" smtClean="0"/>
                  <a:t>denoised</a:t>
                </a:r>
                <a:r>
                  <a:rPr lang="en-IE" dirty="0" smtClean="0"/>
                  <a:t> frame</a:t>
                </a:r>
                <a:endParaRPr lang="en-IE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4725144"/>
                <a:ext cx="2451825" cy="376898"/>
              </a:xfrm>
              <a:prstGeom prst="rect">
                <a:avLst/>
              </a:prstGeom>
              <a:blipFill rotWithShape="1">
                <a:blip r:embed="rId8"/>
                <a:stretch>
                  <a:fillRect t="-8065" r="-1493" b="-2419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66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Problem with the Encoder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E" dirty="0" smtClean="0"/>
                  <a:t>So what’s going wrong?</a:t>
                </a:r>
                <a:endParaRPr lang="en-IE" dirty="0"/>
              </a:p>
              <a:p>
                <a:pPr lvl="1"/>
                <a:r>
                  <a:rPr lang="en-IE" dirty="0" smtClean="0"/>
                  <a:t>The decoded DFD has been quantised. We can model this as noise added to the original value.</a:t>
                </a:r>
              </a:p>
              <a:p>
                <a:pPr lvl="1"/>
                <a:endParaRPr lang="en-IE" dirty="0"/>
              </a:p>
              <a:p>
                <a:pPr marL="274320" lvl="1" indent="0">
                  <a:buNone/>
                </a:pPr>
                <a:endParaRPr lang="en-IE" dirty="0"/>
              </a:p>
              <a:p>
                <a:pPr lvl="1"/>
                <a:r>
                  <a:rPr lang="en-IE" dirty="0" smtClean="0"/>
                  <a:t>In the decoder we reconstruct the current frame by adding the DFD to the motion compensated reconstructed previous frame.</a:t>
                </a:r>
              </a:p>
              <a:p>
                <a:pPr lvl="1"/>
                <a:endParaRPr lang="en-IE" dirty="0"/>
              </a:p>
              <a:p>
                <a:pPr lvl="1"/>
                <a:endParaRPr lang="en-IE" dirty="0" smtClean="0"/>
              </a:p>
              <a:p>
                <a:pPr lvl="1"/>
                <a:r>
                  <a:rPr lang="en-IE" dirty="0" smtClean="0"/>
                  <a:t>So in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E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IE" b="0" i="1" smtClean="0">
                                <a:latin typeface="Cambria Math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IE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dirty="0" smtClean="0"/>
                  <a:t> there are two sources of quantisation noise, from the DFD and the previous decoded frame. Hence, the noise accumulates.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593" t="-1852" r="-170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912734"/>
              </p:ext>
            </p:extLst>
          </p:nvPr>
        </p:nvGraphicFramePr>
        <p:xfrm>
          <a:off x="2267744" y="2420888"/>
          <a:ext cx="4067257" cy="637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1" name="Equation" r:id="rId4" imgW="1701720" imgH="266400" progId="Equation.3">
                  <p:embed/>
                </p:oleObj>
              </mc:Choice>
              <mc:Fallback>
                <p:oleObj name="Equation" r:id="rId4" imgW="170172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7744" y="2420888"/>
                        <a:ext cx="4067257" cy="637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821272"/>
              </p:ext>
            </p:extLst>
          </p:nvPr>
        </p:nvGraphicFramePr>
        <p:xfrm>
          <a:off x="2267744" y="4077072"/>
          <a:ext cx="47037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2" name="Equation" r:id="rId6" imgW="1968480" imgH="253800" progId="Equation.3">
                  <p:embed/>
                </p:oleObj>
              </mc:Choice>
              <mc:Fallback>
                <p:oleObj name="Equation" r:id="rId6" imgW="196848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077072"/>
                        <a:ext cx="470376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2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 Encoder using Feedback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197" y="3789040"/>
            <a:ext cx="8229600" cy="2880320"/>
          </a:xfrm>
        </p:spPr>
        <p:txBody>
          <a:bodyPr>
            <a:normAutofit/>
          </a:bodyPr>
          <a:lstStyle/>
          <a:p>
            <a:r>
              <a:rPr lang="en-IE" sz="1800" dirty="0" smtClean="0"/>
              <a:t>The solution is to estimate the motion in the encoder between the current frame and decoded previous frame. Some of the decoder stages are placed in the encoder.</a:t>
            </a:r>
          </a:p>
          <a:p>
            <a:endParaRPr lang="en-IE" sz="1800" dirty="0" smtClean="0"/>
          </a:p>
          <a:p>
            <a:r>
              <a:rPr lang="en-IE" sz="1800" dirty="0" smtClean="0"/>
              <a:t>This allows the quantisation effect to be captured in the motion estimation process and so the DFD contains an additive signal that approximately corrects the noise.</a:t>
            </a:r>
          </a:p>
          <a:p>
            <a:endParaRPr lang="en-IE" sz="1800" dirty="0"/>
          </a:p>
          <a:p>
            <a:r>
              <a:rPr lang="en-IE" sz="1800" dirty="0" smtClean="0"/>
              <a:t>When the DFD is subsequently decoded the quantisation noise will be offset by the correction signal in the DFD.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8" y="1124744"/>
            <a:ext cx="8626599" cy="239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278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Using the Encoder with </a:t>
            </a:r>
            <a:r>
              <a:rPr lang="en-IE" dirty="0" err="1" smtClean="0"/>
              <a:t>Freedback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Lets compare the MAE between the original and reconstructed image if we use this encoder.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5652120" y="362062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The Error increases only slightly over the motion JPEG frames.</a:t>
            </a:r>
            <a:endParaRPr lang="en-IE" sz="2400" dirty="0"/>
          </a:p>
        </p:txBody>
      </p:sp>
      <p:pic>
        <p:nvPicPr>
          <p:cNvPr id="26626" name="Picture 2" descr="C:\corrigad\4c8\motion_estimation\mob_cal_encoder_mae_comparison_pl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4536504" cy="340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4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Using the Controller with Feedback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41846"/>
            <a:ext cx="8229600" cy="4937760"/>
          </a:xfrm>
        </p:spPr>
        <p:txBody>
          <a:bodyPr/>
          <a:lstStyle/>
          <a:p>
            <a:r>
              <a:rPr lang="en-IE" dirty="0" smtClean="0"/>
              <a:t>Lets compare Frame 10 again</a:t>
            </a:r>
            <a:endParaRPr lang="en-IE" dirty="0"/>
          </a:p>
        </p:txBody>
      </p:sp>
      <p:pic>
        <p:nvPicPr>
          <p:cNvPr id="4" name="Picture 4" descr="C:\corrigad\4c8\motion_estimation\mob_cal_recon_simple.001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7" t="43094" r="4526" b="473"/>
          <a:stretch/>
        </p:blipFill>
        <p:spPr bwMode="auto">
          <a:xfrm>
            <a:off x="251520" y="1988840"/>
            <a:ext cx="4164563" cy="34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C:\corrigad\4c8\motion_estimation\mob_cal_recon_feedback.001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4" t="43328" r="4430" b="242"/>
          <a:stretch/>
        </p:blipFill>
        <p:spPr bwMode="auto">
          <a:xfrm>
            <a:off x="4716016" y="1988840"/>
            <a:ext cx="4164563" cy="34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5548450"/>
            <a:ext cx="416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Simple Encoder</a:t>
            </a:r>
            <a:endParaRPr lang="en-IE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5548450"/>
            <a:ext cx="416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Feedback Encoder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8219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Using the Controller with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But there is a cost</a:t>
            </a:r>
            <a:endParaRPr lang="en-IE" dirty="0"/>
          </a:p>
        </p:txBody>
      </p:sp>
      <p:pic>
        <p:nvPicPr>
          <p:cNvPr id="28674" name="Picture 2" descr="C:\corrigad\4c8\motion_estimation\mob_cal_encoder_entropy_comparison_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13672"/>
            <a:ext cx="5532983" cy="415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1813672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There is a slight entropy penalty with the feedback controller. This is due to the extra correction signal in the DFD.</a:t>
            </a:r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Note:  This implementation is primitive. With more sophisticated processing it should be possible to mitigate the increase in entropy as well as decrease the MAE further.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998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Motion Compensated Prediction Coding (used in H.261)</a:t>
            </a:r>
            <a:endParaRPr lang="en-IE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94" y="1268760"/>
            <a:ext cx="6906706" cy="5158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11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A Further Note on MCPC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 smtClean="0"/>
              <a:t>In H.261 an I-frame is followed by a series of P-frames</a:t>
            </a:r>
          </a:p>
          <a:p>
            <a:pPr lvl="1"/>
            <a:r>
              <a:rPr lang="en-IE" dirty="0" smtClean="0"/>
              <a:t>IPPPPPPP……</a:t>
            </a:r>
          </a:p>
          <a:p>
            <a:endParaRPr lang="en-IE" dirty="0" smtClean="0"/>
          </a:p>
          <a:p>
            <a:r>
              <a:rPr lang="en-IE" dirty="0" smtClean="0"/>
              <a:t>In H.261 and other systems a new I frame will be inserted periodically into the sequence</a:t>
            </a:r>
          </a:p>
          <a:p>
            <a:pPr lvl="1"/>
            <a:r>
              <a:rPr lang="en-IE" dirty="0" err="1" smtClean="0"/>
              <a:t>eg</a:t>
            </a:r>
            <a:r>
              <a:rPr lang="en-IE" dirty="0" smtClean="0"/>
              <a:t>. IPPPPPPPPPIPPPPPPPPPIPP……</a:t>
            </a:r>
          </a:p>
          <a:p>
            <a:pPr lvl="1"/>
            <a:r>
              <a:rPr lang="en-IE" dirty="0" err="1" smtClean="0"/>
              <a:t>ie</a:t>
            </a:r>
            <a:r>
              <a:rPr lang="en-IE" dirty="0" smtClean="0"/>
              <a:t>. every 10</a:t>
            </a:r>
            <a:r>
              <a:rPr lang="en-IE" baseline="30000" dirty="0" smtClean="0"/>
              <a:t>th</a:t>
            </a:r>
            <a:r>
              <a:rPr lang="en-IE" dirty="0" smtClean="0"/>
              <a:t> frame is intra-coded JPEG like frame and the rest use MCPC based on the previous frame in the sequence.</a:t>
            </a:r>
          </a:p>
          <a:p>
            <a:pPr lvl="1"/>
            <a:r>
              <a:rPr lang="en-IE" dirty="0" smtClean="0"/>
              <a:t>This limits propagation of prediction errors in the compressed stream.</a:t>
            </a:r>
          </a:p>
          <a:p>
            <a:pPr lvl="1"/>
            <a:endParaRPr lang="en-IE" dirty="0"/>
          </a:p>
          <a:p>
            <a:r>
              <a:rPr lang="en-IE" dirty="0" smtClean="0"/>
              <a:t>The period between I-frames is called a Group-Of-Pictures (GOP)</a:t>
            </a:r>
          </a:p>
          <a:p>
            <a:pPr lvl="1"/>
            <a:r>
              <a:rPr lang="en-IE" dirty="0" smtClean="0"/>
              <a:t>The structure of the GOP in the above example is IPPPPPPPPP</a:t>
            </a:r>
          </a:p>
          <a:p>
            <a:pPr lvl="1"/>
            <a:r>
              <a:rPr lang="en-IE" dirty="0" smtClean="0"/>
              <a:t>The size of the GOP is 10 frames (it could be different)</a:t>
            </a:r>
          </a:p>
        </p:txBody>
      </p:sp>
    </p:spTree>
    <p:extLst>
      <p:ext uri="{BB962C8B-B14F-4D97-AF65-F5344CB8AC3E}">
        <p14:creationId xmlns:p14="http://schemas.microsoft.com/office/powerpoint/2010/main" val="404070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A Further Note on MCPC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MCPC typically uses a 16 x 16 block size for motion estimation.</a:t>
            </a:r>
            <a:endParaRPr lang="en-IE" dirty="0"/>
          </a:p>
          <a:p>
            <a:pPr lvl="1"/>
            <a:r>
              <a:rPr lang="en-IE" dirty="0" smtClean="0"/>
              <a:t>This is different from the 8 x 8 block size typically used for the DCT.</a:t>
            </a:r>
          </a:p>
          <a:p>
            <a:pPr lvl="1"/>
            <a:endParaRPr lang="en-IE" dirty="0"/>
          </a:p>
          <a:p>
            <a:r>
              <a:rPr lang="en-IE" dirty="0" smtClean="0"/>
              <a:t>Due to the different sizes the 16 x16 blocks are referred to as </a:t>
            </a:r>
            <a:r>
              <a:rPr lang="en-IE" dirty="0" err="1" smtClean="0"/>
              <a:t>macroblocks</a:t>
            </a:r>
            <a:endParaRPr lang="en-IE" dirty="0" smtClean="0"/>
          </a:p>
          <a:p>
            <a:pPr lvl="1"/>
            <a:r>
              <a:rPr lang="en-IE" dirty="0" smtClean="0"/>
              <a:t>the 8x8 DCT blocks are simply referred to as blocks</a:t>
            </a:r>
          </a:p>
          <a:p>
            <a:endParaRPr lang="en-IE" dirty="0"/>
          </a:p>
          <a:p>
            <a:r>
              <a:rPr lang="en-IE" dirty="0" smtClean="0"/>
              <a:t>Each </a:t>
            </a:r>
            <a:r>
              <a:rPr lang="en-IE" dirty="0" err="1" smtClean="0"/>
              <a:t>macroblock</a:t>
            </a:r>
            <a:r>
              <a:rPr lang="en-IE" dirty="0" smtClean="0"/>
              <a:t> contains a 2x2 grid </a:t>
            </a:r>
            <a:r>
              <a:rPr lang="en-IE" smtClean="0"/>
              <a:t>of blocks as well as a single motion vector</a:t>
            </a: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14082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Bi-Directional Prediction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E" sz="2000" dirty="0" smtClean="0"/>
              <a:t>More recent standards use a strategy called bi-directional prediction</a:t>
            </a:r>
            <a:endParaRPr lang="en-IE" sz="2000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073981"/>
              </p:ext>
            </p:extLst>
          </p:nvPr>
        </p:nvGraphicFramePr>
        <p:xfrm>
          <a:off x="4629150" y="4300037"/>
          <a:ext cx="1390650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6" name="Clip" r:id="rId3" imgW="1077480" imgH="1260360" progId="MS_ClipArt_Gallery.2">
                  <p:embed/>
                </p:oleObj>
              </mc:Choice>
              <mc:Fallback>
                <p:oleObj name="Clip" r:id="rId3" imgW="1077480" imgH="12603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4300037"/>
                        <a:ext cx="1390650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467544" y="1854200"/>
            <a:ext cx="2895601" cy="2057400"/>
            <a:chOff x="240" y="1392"/>
            <a:chExt cx="1824" cy="1296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40" y="1840"/>
              <a:ext cx="1007" cy="709"/>
              <a:chOff x="240" y="1840"/>
              <a:chExt cx="1007" cy="709"/>
            </a:xfrm>
          </p:grpSpPr>
          <p:graphicFrame>
            <p:nvGraphicFramePr>
              <p:cNvPr id="8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3061248"/>
                  </p:ext>
                </p:extLst>
              </p:nvPr>
            </p:nvGraphicFramePr>
            <p:xfrm>
              <a:off x="240" y="1840"/>
              <a:ext cx="669" cy="6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97" name="Clip" r:id="rId5" imgW="1063080" imgH="1033560" progId="MS_ClipArt_Gallery.2">
                      <p:embed/>
                    </p:oleObj>
                  </mc:Choice>
                  <mc:Fallback>
                    <p:oleObj name="Clip" r:id="rId5" imgW="1063080" imgH="10335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0" y="1840"/>
                            <a:ext cx="669" cy="6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8423174"/>
                  </p:ext>
                </p:extLst>
              </p:nvPr>
            </p:nvGraphicFramePr>
            <p:xfrm>
              <a:off x="394" y="2218"/>
              <a:ext cx="853" cy="3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98" name="Clip" r:id="rId7" imgW="1032120" imgH="401400" progId="MS_ClipArt_Gallery.2">
                      <p:embed/>
                    </p:oleObj>
                  </mc:Choice>
                  <mc:Fallback>
                    <p:oleObj name="Clip" r:id="rId7" imgW="1032120" imgH="4014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4" y="2218"/>
                            <a:ext cx="853" cy="3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240" y="1392"/>
              <a:ext cx="1824" cy="12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</p:grp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3124200" y="4114800"/>
            <a:ext cx="2895600" cy="2057400"/>
            <a:chOff x="2145" y="288"/>
            <a:chExt cx="1824" cy="1296"/>
          </a:xfrm>
        </p:grpSpPr>
        <p:grpSp>
          <p:nvGrpSpPr>
            <p:cNvPr id="11" name="Group 16"/>
            <p:cNvGrpSpPr>
              <a:grpSpLocks/>
            </p:cNvGrpSpPr>
            <p:nvPr/>
          </p:nvGrpSpPr>
          <p:grpSpPr bwMode="auto">
            <a:xfrm>
              <a:off x="2160" y="773"/>
              <a:ext cx="1412" cy="694"/>
              <a:chOff x="2160" y="1877"/>
              <a:chExt cx="1412" cy="694"/>
            </a:xfrm>
          </p:grpSpPr>
          <p:graphicFrame>
            <p:nvGraphicFramePr>
              <p:cNvPr id="13" name="Object 9"/>
              <p:cNvGraphicFramePr>
                <a:graphicFrameLocks noChangeAspect="1"/>
              </p:cNvGraphicFramePr>
              <p:nvPr/>
            </p:nvGraphicFramePr>
            <p:xfrm>
              <a:off x="2160" y="1877"/>
              <a:ext cx="669" cy="6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99" name="Clip" r:id="rId9" imgW="1063080" imgH="1033560" progId="MS_ClipArt_Gallery.2">
                      <p:embed/>
                    </p:oleObj>
                  </mc:Choice>
                  <mc:Fallback>
                    <p:oleObj name="Clip" r:id="rId9" imgW="1063080" imgH="10335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60" y="1877"/>
                            <a:ext cx="669" cy="6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885166"/>
                  </p:ext>
                </p:extLst>
              </p:nvPr>
            </p:nvGraphicFramePr>
            <p:xfrm>
              <a:off x="2719" y="2240"/>
              <a:ext cx="853" cy="3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0" name="Clip" r:id="rId10" imgW="1032120" imgH="401400" progId="MS_ClipArt_Gallery.2">
                      <p:embed/>
                    </p:oleObj>
                  </mc:Choice>
                  <mc:Fallback>
                    <p:oleObj name="Clip" r:id="rId10" imgW="1032120" imgH="4014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19" y="2240"/>
                            <a:ext cx="853" cy="3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145" y="288"/>
              <a:ext cx="1824" cy="12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</p:grpSp>
      <p:grpSp>
        <p:nvGrpSpPr>
          <p:cNvPr id="15" name="Group 22"/>
          <p:cNvGrpSpPr>
            <a:grpSpLocks/>
          </p:cNvGrpSpPr>
          <p:nvPr/>
        </p:nvGrpSpPr>
        <p:grpSpPr bwMode="auto">
          <a:xfrm>
            <a:off x="5896860" y="1772816"/>
            <a:ext cx="2911475" cy="2057400"/>
            <a:chOff x="3888" y="1392"/>
            <a:chExt cx="1834" cy="1296"/>
          </a:xfrm>
        </p:grpSpPr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3888" y="1527"/>
              <a:ext cx="1834" cy="1065"/>
              <a:chOff x="3888" y="1527"/>
              <a:chExt cx="1834" cy="1065"/>
            </a:xfrm>
          </p:grpSpPr>
          <p:graphicFrame>
            <p:nvGraphicFramePr>
              <p:cNvPr id="18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0306267"/>
                  </p:ext>
                </p:extLst>
              </p:nvPr>
            </p:nvGraphicFramePr>
            <p:xfrm>
              <a:off x="4846" y="1527"/>
              <a:ext cx="876" cy="1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1" name="Clip" r:id="rId11" imgW="1077480" imgH="1260360" progId="MS_ClipArt_Gallery.2">
                      <p:embed/>
                    </p:oleObj>
                  </mc:Choice>
                  <mc:Fallback>
                    <p:oleObj name="Clip" r:id="rId11" imgW="1077480" imgH="12603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6" y="1527"/>
                            <a:ext cx="876" cy="1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" name="Object 13"/>
              <p:cNvGraphicFramePr>
                <a:graphicFrameLocks noChangeAspect="1"/>
              </p:cNvGraphicFramePr>
              <p:nvPr/>
            </p:nvGraphicFramePr>
            <p:xfrm>
              <a:off x="3888" y="1877"/>
              <a:ext cx="669" cy="6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2" name="Clip" r:id="rId12" imgW="1063080" imgH="1033560" progId="MS_ClipArt_Gallery.2">
                      <p:embed/>
                    </p:oleObj>
                  </mc:Choice>
                  <mc:Fallback>
                    <p:oleObj name="Clip" r:id="rId12" imgW="1063080" imgH="10335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1877"/>
                            <a:ext cx="669" cy="6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5663440"/>
                  </p:ext>
                </p:extLst>
              </p:nvPr>
            </p:nvGraphicFramePr>
            <p:xfrm>
              <a:off x="4859" y="2261"/>
              <a:ext cx="853" cy="3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3" name="Clip" r:id="rId13" imgW="1032120" imgH="401400" progId="MS_ClipArt_Gallery.2">
                      <p:embed/>
                    </p:oleObj>
                  </mc:Choice>
                  <mc:Fallback>
                    <p:oleObj name="Clip" r:id="rId13" imgW="1032120" imgH="4014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9" y="2261"/>
                            <a:ext cx="853" cy="3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3888" y="1392"/>
              <a:ext cx="1824" cy="12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</p:grp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1547664" y="3913554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 New Roman" pitchFamily="18" charset="0"/>
              </a:rPr>
              <a:t>X</a:t>
            </a:r>
          </a:p>
        </p:txBody>
      </p: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7378598" y="3830216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 New Roman" pitchFamily="18" charset="0"/>
              </a:rPr>
              <a:t>Z</a:t>
            </a:r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3733800" y="5410200"/>
            <a:ext cx="533400" cy="533400"/>
          </a:xfrm>
          <a:prstGeom prst="ellips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 flipH="1">
            <a:off x="2393950" y="5791200"/>
            <a:ext cx="1371600" cy="2286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25" name="Line 30"/>
          <p:cNvSpPr>
            <a:spLocks noChangeShapeType="1"/>
          </p:cNvSpPr>
          <p:nvPr/>
        </p:nvSpPr>
        <p:spPr bwMode="auto">
          <a:xfrm flipH="1">
            <a:off x="5822460" y="5105400"/>
            <a:ext cx="502139" cy="48384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6444208" y="4774168"/>
            <a:ext cx="15597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smtClean="0">
                <a:latin typeface="Times New Roman" pitchFamily="18" charset="0"/>
              </a:rPr>
              <a:t>Data only available </a:t>
            </a:r>
            <a:r>
              <a:rPr lang="en-US" dirty="0">
                <a:latin typeface="Times New Roman" pitchFamily="18" charset="0"/>
              </a:rPr>
              <a:t>from earlier frame (X)</a:t>
            </a:r>
          </a:p>
        </p:txBody>
      </p:sp>
      <p:sp>
        <p:nvSpPr>
          <p:cNvPr id="27" name="Text Box 32"/>
          <p:cNvSpPr txBox="1">
            <a:spLocks noChangeArrowheads="1"/>
          </p:cNvSpPr>
          <p:nvPr/>
        </p:nvSpPr>
        <p:spPr bwMode="auto">
          <a:xfrm>
            <a:off x="539552" y="5650468"/>
            <a:ext cx="187060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smtClean="0">
                <a:latin typeface="Times New Roman" pitchFamily="18" charset="0"/>
              </a:rPr>
              <a:t>Date only available </a:t>
            </a:r>
            <a:r>
              <a:rPr lang="en-US" dirty="0">
                <a:latin typeface="Times New Roman" pitchFamily="18" charset="0"/>
              </a:rPr>
              <a:t>from later frame (Z)</a:t>
            </a:r>
          </a:p>
        </p:txBody>
      </p:sp>
      <p:graphicFrame>
        <p:nvGraphicFramePr>
          <p:cNvPr id="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331068"/>
              </p:ext>
            </p:extLst>
          </p:nvPr>
        </p:nvGraphicFramePr>
        <p:xfrm>
          <a:off x="1972495" y="1987922"/>
          <a:ext cx="1390650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4" name="Clip" r:id="rId14" imgW="1077480" imgH="1260360" progId="MS_ClipArt_Gallery.2">
                  <p:embed/>
                </p:oleObj>
              </mc:Choice>
              <mc:Fallback>
                <p:oleObj name="Clip" r:id="rId14" imgW="1077480" imgH="12603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2495" y="1987922"/>
                        <a:ext cx="1390650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val 26"/>
          <p:cNvSpPr>
            <a:spLocks noChangeArrowheads="1"/>
          </p:cNvSpPr>
          <p:nvPr/>
        </p:nvSpPr>
        <p:spPr bwMode="auto">
          <a:xfrm>
            <a:off x="5289061" y="5486400"/>
            <a:ext cx="533400" cy="533400"/>
          </a:xfrm>
          <a:prstGeom prst="ellips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>
              <a:solidFill>
                <a:srgbClr val="FF0066"/>
              </a:solidFill>
              <a:latin typeface="Times New Roman" pitchFamily="18" charset="0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/>
        </p:nvSpPr>
        <p:spPr bwMode="auto">
          <a:xfrm>
            <a:off x="4387056" y="6237312"/>
            <a:ext cx="3513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dirty="0" smtClean="0">
                <a:latin typeface="Times New Roman" pitchFamily="18" charset="0"/>
              </a:rPr>
              <a:t>Y</a:t>
            </a:r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Motion Compensated Video Compression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E" dirty="0" smtClean="0"/>
              <a:t>Why do we care?</a:t>
            </a:r>
          </a:p>
          <a:p>
            <a:pPr lvl="1"/>
            <a:r>
              <a:rPr lang="en-IE" dirty="0" smtClean="0"/>
              <a:t>if data does not exist in previous frames then the prediction error (</a:t>
            </a:r>
            <a:r>
              <a:rPr lang="en-IE" dirty="0" err="1" smtClean="0"/>
              <a:t>ie</a:t>
            </a:r>
            <a:r>
              <a:rPr lang="en-IE" dirty="0" smtClean="0"/>
              <a:t>. the DFD) will be large.</a:t>
            </a:r>
          </a:p>
          <a:p>
            <a:pPr lvl="1"/>
            <a:r>
              <a:rPr lang="en-IE" dirty="0" smtClean="0"/>
              <a:t>hence there is an increase in its entropy.</a:t>
            </a:r>
          </a:p>
          <a:p>
            <a:pPr lvl="1"/>
            <a:endParaRPr lang="en-IE" dirty="0"/>
          </a:p>
          <a:p>
            <a:r>
              <a:rPr lang="en-IE" dirty="0" smtClean="0"/>
              <a:t>Solution</a:t>
            </a:r>
          </a:p>
          <a:p>
            <a:pPr lvl="1"/>
            <a:r>
              <a:rPr lang="en-IE" dirty="0" smtClean="0"/>
              <a:t>for every </a:t>
            </a:r>
            <a:r>
              <a:rPr lang="en-IE" dirty="0" err="1" smtClean="0"/>
              <a:t>macroblock</a:t>
            </a:r>
            <a:r>
              <a:rPr lang="en-IE" dirty="0" smtClean="0"/>
              <a:t> look forward and backward to see which direction gives the lowest mean absolute prediction error.  That is chosen as the direction for prediction.</a:t>
            </a:r>
          </a:p>
          <a:p>
            <a:pPr lvl="1"/>
            <a:r>
              <a:rPr lang="en-IE" dirty="0" smtClean="0"/>
              <a:t>Hence each </a:t>
            </a:r>
            <a:r>
              <a:rPr lang="en-IE" dirty="0" err="1" smtClean="0"/>
              <a:t>macroblock</a:t>
            </a:r>
            <a:r>
              <a:rPr lang="en-IE" dirty="0" smtClean="0"/>
              <a:t> also contains information about which direction should be used to perform motion.</a:t>
            </a:r>
          </a:p>
          <a:p>
            <a:pPr lvl="1"/>
            <a:r>
              <a:rPr lang="en-IE" dirty="0" smtClean="0"/>
              <a:t>Frames Encoded in this manner are referred to as B-frames.</a:t>
            </a:r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944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Non-Motion compensated</a:t>
            </a:r>
          </a:p>
          <a:p>
            <a:pPr lvl="1"/>
            <a:r>
              <a:rPr lang="en-IE" dirty="0" err="1" smtClean="0"/>
              <a:t>Denoising</a:t>
            </a:r>
            <a:r>
              <a:rPr lang="en-IE" dirty="0" smtClean="0"/>
              <a:t> via temporal averaging</a:t>
            </a:r>
          </a:p>
          <a:p>
            <a:pPr lvl="1"/>
            <a:endParaRPr lang="en-I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647884"/>
              </p:ext>
            </p:extLst>
          </p:nvPr>
        </p:nvGraphicFramePr>
        <p:xfrm>
          <a:off x="2051720" y="2348880"/>
          <a:ext cx="3096344" cy="32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3" imgW="2031840" imgH="2158920" progId="Equation.3">
                  <p:embed/>
                </p:oleObj>
              </mc:Choice>
              <mc:Fallback>
                <p:oleObj name="Equation" r:id="rId3" imgW="2031840" imgH="21589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720" y="2348880"/>
                        <a:ext cx="3096344" cy="329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99992" y="230823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No </a:t>
            </a:r>
            <a:r>
              <a:rPr lang="en-IE" dirty="0" err="1" smtClean="0"/>
              <a:t>denoising</a:t>
            </a:r>
            <a:r>
              <a:rPr lang="en-IE" dirty="0" smtClean="0"/>
              <a:t> of first frame</a:t>
            </a:r>
            <a:endParaRPr lang="en-IE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Average of first 2 frames</a:t>
            </a:r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5436096" y="471043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Average of first 3 frames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9229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Bi-Directional Prediction – GOP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In MPEG 2 two B frames are inserted between each I or P frame.</a:t>
            </a:r>
          </a:p>
          <a:p>
            <a:pPr lvl="1"/>
            <a:r>
              <a:rPr lang="en-IE" dirty="0" err="1" smtClean="0"/>
              <a:t>ie</a:t>
            </a:r>
            <a:r>
              <a:rPr lang="en-IE" dirty="0" smtClean="0"/>
              <a:t>. IBBPBBPBBPBBI</a:t>
            </a:r>
            <a:endParaRPr lang="en-IE" dirty="0"/>
          </a:p>
          <a:p>
            <a:r>
              <a:rPr lang="en-IE" dirty="0" smtClean="0"/>
              <a:t>The length of a GOP is usually a multiple of 3 (12 or 15 is common for MPEG2)</a:t>
            </a:r>
          </a:p>
          <a:p>
            <a:pPr lvl="1"/>
            <a:r>
              <a:rPr lang="en-IE" dirty="0" smtClean="0"/>
              <a:t> The first frame is intra-coded.</a:t>
            </a:r>
          </a:p>
          <a:p>
            <a:pPr lvl="1"/>
            <a:r>
              <a:rPr lang="en-IE" dirty="0" smtClean="0"/>
              <a:t>The fourth frame uses normal prediction coding. It is predicted relative to the I-frame. </a:t>
            </a:r>
            <a:r>
              <a:rPr lang="en-IE" dirty="0" err="1" smtClean="0"/>
              <a:t>ie</a:t>
            </a:r>
            <a:r>
              <a:rPr lang="en-IE" dirty="0" smtClean="0"/>
              <a:t>. Motion is estimated between frame 4 and frame 1.</a:t>
            </a:r>
            <a:endParaRPr lang="en-I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450503"/>
              </p:ext>
            </p:extLst>
          </p:nvPr>
        </p:nvGraphicFramePr>
        <p:xfrm>
          <a:off x="2555776" y="5157192"/>
          <a:ext cx="38179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Equation" r:id="rId3" imgW="2019240" imgH="228600" progId="Equation.3">
                  <p:embed/>
                </p:oleObj>
              </mc:Choice>
              <mc:Fallback>
                <p:oleObj name="Equation" r:id="rId3" imgW="2019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157192"/>
                        <a:ext cx="38179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1835696" y="5445224"/>
            <a:ext cx="648072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544" y="5589240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The Prediction Error that is coded</a:t>
            </a:r>
            <a:endParaRPr lang="en-IE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64197" y="4869160"/>
            <a:ext cx="792088" cy="25915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60232" y="4827493"/>
            <a:ext cx="2160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Motion Vectors between frame 1 and frame 4.</a:t>
            </a:r>
          </a:p>
          <a:p>
            <a:endParaRPr lang="en-IE" dirty="0"/>
          </a:p>
          <a:p>
            <a:r>
              <a:rPr lang="en-IE" dirty="0" smtClean="0"/>
              <a:t>They are also sent in the stream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89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Bi-Directional Prediction – GOP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8229600" cy="4937760"/>
          </a:xfrm>
        </p:spPr>
        <p:txBody>
          <a:bodyPr/>
          <a:lstStyle/>
          <a:p>
            <a:r>
              <a:rPr lang="en-IE" dirty="0" smtClean="0"/>
              <a:t>12 frame GOP - IBBPBBPBBPBBI</a:t>
            </a:r>
          </a:p>
          <a:p>
            <a:endParaRPr lang="en-IE" dirty="0"/>
          </a:p>
          <a:p>
            <a:r>
              <a:rPr lang="en-IE" dirty="0" smtClean="0"/>
              <a:t>Frames 2 and 3 are B-Frames</a:t>
            </a:r>
          </a:p>
          <a:p>
            <a:pPr lvl="1"/>
            <a:r>
              <a:rPr lang="en-IE" dirty="0" smtClean="0"/>
              <a:t>The frame used for backward prediction is frame 1 (I-frame).</a:t>
            </a:r>
          </a:p>
          <a:p>
            <a:pPr lvl="1"/>
            <a:r>
              <a:rPr lang="en-IE" dirty="0" smtClean="0"/>
              <a:t>The frame for forward prediction is the frame 4 (P</a:t>
            </a:r>
            <a:r>
              <a:rPr lang="en-IE" dirty="0"/>
              <a:t>-</a:t>
            </a:r>
            <a:r>
              <a:rPr lang="en-IE" dirty="0" smtClean="0"/>
              <a:t>frame).</a:t>
            </a:r>
          </a:p>
          <a:p>
            <a:pPr lvl="1"/>
            <a:endParaRPr lang="en-IE" dirty="0"/>
          </a:p>
          <a:p>
            <a:r>
              <a:rPr lang="en-IE" dirty="0" smtClean="0"/>
              <a:t>So for frame 2</a:t>
            </a:r>
            <a:endParaRPr lang="en-I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315421"/>
              </p:ext>
            </p:extLst>
          </p:nvPr>
        </p:nvGraphicFramePr>
        <p:xfrm>
          <a:off x="2771800" y="4581128"/>
          <a:ext cx="3986213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8" name="Equation" r:id="rId3" imgW="2108160" imgH="482400" progId="Equation.3">
                  <p:embed/>
                </p:oleObj>
              </mc:Choice>
              <mc:Fallback>
                <p:oleObj name="Equation" r:id="rId3" imgW="210816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581128"/>
                        <a:ext cx="3986213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>
            <a:off x="1979712" y="4704680"/>
            <a:ext cx="792088" cy="3600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48330" y="5301208"/>
            <a:ext cx="792088" cy="36004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012160" y="4293096"/>
            <a:ext cx="288032" cy="2880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124364" y="5531998"/>
            <a:ext cx="351656" cy="39604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3528" y="4471283"/>
            <a:ext cx="190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Backward Prediction Error</a:t>
            </a:r>
            <a:endParaRPr lang="en-IE" dirty="0"/>
          </a:p>
        </p:txBody>
      </p:sp>
      <p:sp>
        <p:nvSpPr>
          <p:cNvPr id="29" name="TextBox 28"/>
          <p:cNvSpPr txBox="1"/>
          <p:nvPr/>
        </p:nvSpPr>
        <p:spPr>
          <a:xfrm>
            <a:off x="539552" y="5544604"/>
            <a:ext cx="190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Forward Prediction Error</a:t>
            </a:r>
            <a:endParaRPr lang="en-IE" dirty="0"/>
          </a:p>
        </p:txBody>
      </p:sp>
      <p:sp>
        <p:nvSpPr>
          <p:cNvPr id="30" name="TextBox 29"/>
          <p:cNvSpPr txBox="1"/>
          <p:nvPr/>
        </p:nvSpPr>
        <p:spPr>
          <a:xfrm>
            <a:off x="6333438" y="3667192"/>
            <a:ext cx="190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Motion between frame 1 and 2</a:t>
            </a:r>
            <a:endParaRPr lang="en-IE" dirty="0"/>
          </a:p>
        </p:txBody>
      </p:sp>
      <p:sp>
        <p:nvSpPr>
          <p:cNvPr id="31" name="TextBox 30"/>
          <p:cNvSpPr txBox="1"/>
          <p:nvPr/>
        </p:nvSpPr>
        <p:spPr>
          <a:xfrm>
            <a:off x="6485838" y="5759150"/>
            <a:ext cx="190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Motion between frame 4 and 2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7804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Bi-Directional Prediction – GOP structure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196752"/>
                <a:ext cx="8229600" cy="4937760"/>
              </a:xfrm>
            </p:spPr>
            <p:txBody>
              <a:bodyPr/>
              <a:lstStyle/>
              <a:p>
                <a:r>
                  <a:rPr lang="en-IE" dirty="0" smtClean="0"/>
                  <a:t>IBBPBBPBBPBBI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r>
                  <a:rPr lang="en-IE" dirty="0" smtClean="0"/>
                  <a:t>So for frame 2</a:t>
                </a:r>
              </a:p>
              <a:p>
                <a:pPr lvl="1"/>
                <a:r>
                  <a:rPr lang="en-IE" dirty="0" smtClean="0"/>
                  <a:t>in each </a:t>
                </a:r>
                <a:r>
                  <a:rPr lang="en-IE" dirty="0" err="1" smtClean="0"/>
                  <a:t>macroblock</a:t>
                </a:r>
                <a:r>
                  <a:rPr lang="en-IE" dirty="0" smtClean="0"/>
                  <a:t>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/>
                        <a:ea typeface="Cambria Math"/>
                      </a:rPr>
                      <m:t>ℬ</m:t>
                    </m:r>
                  </m:oMath>
                </a14:m>
                <a:r>
                  <a:rPr lang="en-IE" dirty="0" smtClean="0"/>
                  <a:t> we compare the mean absolute prediction error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IE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IE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IE" b="0" i="1" smtClean="0">
                                <a:latin typeface="Cambria Math"/>
                              </a:rPr>
                              <m:t>16</m:t>
                            </m:r>
                          </m:e>
                          <m:sup>
                            <m:r>
                              <a:rPr lang="en-IE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IE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E" b="1" i="1" smtClean="0">
                            <a:latin typeface="Cambria Math"/>
                          </a:rPr>
                          <m:t>𝒙</m:t>
                        </m:r>
                        <m:r>
                          <a:rPr lang="en-IE" b="0" i="1" smtClean="0">
                            <a:latin typeface="Cambria Math"/>
                          </a:rPr>
                          <m:t>∈</m:t>
                        </m:r>
                        <m:r>
                          <a:rPr lang="en-IE" b="0" i="1" smtClean="0">
                            <a:latin typeface="Cambria Math"/>
                          </a:rPr>
                          <m:t>ℬ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E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IE" b="0" i="1" smtClean="0">
                                <a:latin typeface="Cambria Math"/>
                              </a:rPr>
                              <m:t>𝐷𝐹</m:t>
                            </m:r>
                            <m:sSub>
                              <m:sSubPr>
                                <m:ctrlPr>
                                  <a:rPr lang="en-IE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IE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IE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IE" b="1" i="0" smtClean="0">
                                <a:latin typeface="Cambria Math"/>
                              </a:rPr>
                              <m:t>𝐱</m:t>
                            </m:r>
                            <m:r>
                              <a:rPr lang="en-IE" b="0" i="1" smtClean="0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IE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IE" i="1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IE" i="1">
                                <a:latin typeface="Cambria Math"/>
                              </a:rPr>
                              <m:t>16</m:t>
                            </m:r>
                          </m:e>
                          <m:sup>
                            <m:r>
                              <a:rPr lang="en-IE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IE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E" b="1" i="0">
                            <a:latin typeface="Cambria Math"/>
                          </a:rPr>
                          <m:t>𝐱</m:t>
                        </m:r>
                        <m:r>
                          <a:rPr lang="en-IE" i="1">
                            <a:latin typeface="Cambria Math"/>
                          </a:rPr>
                          <m:t>∈</m:t>
                        </m:r>
                        <m:r>
                          <a:rPr lang="en-IE" i="1">
                            <a:latin typeface="Cambria Math"/>
                          </a:rPr>
                          <m:t>ℬ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IE" i="1">
                                <a:latin typeface="Cambria Math"/>
                              </a:rPr>
                              <m:t>𝐷𝐹</m:t>
                            </m:r>
                            <m:sSub>
                              <m:sSubPr>
                                <m:ctrlPr>
                                  <a:rPr lang="en-IE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IE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E" b="0" i="1" smtClean="0"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IE" i="1">
                                <a:latin typeface="Cambria Math"/>
                              </a:rPr>
                              <m:t>(</m:t>
                            </m:r>
                            <m:r>
                              <a:rPr lang="en-IE" b="1" i="0">
                                <a:latin typeface="Cambria Math"/>
                              </a:rPr>
                              <m:t>𝐱</m:t>
                            </m:r>
                            <m:r>
                              <a:rPr lang="en-IE" i="1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IE" dirty="0" smtClean="0"/>
                  <a:t>.</a:t>
                </a:r>
              </a:p>
              <a:p>
                <a:pPr lvl="1"/>
                <a:r>
                  <a:rPr lang="en-IE" dirty="0" smtClean="0"/>
                  <a:t>If the backward error is smaller we transmit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/>
                      </a:rPr>
                      <m:t>𝐷𝐹</m:t>
                    </m:r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IE" i="1">
                        <a:latin typeface="Cambria Math"/>
                      </a:rPr>
                      <m:t>(</m:t>
                    </m:r>
                    <m:r>
                      <a:rPr lang="en-IE" b="1">
                        <a:latin typeface="Cambria Math"/>
                      </a:rPr>
                      <m:t>𝐱</m:t>
                    </m:r>
                  </m:oMath>
                </a14:m>
                <a:r>
                  <a:rPr lang="en-IE" dirty="0" smtClean="0"/>
                  <a:t>) and if the forward error is smaller we transmit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/>
                      </a:rPr>
                      <m:t>𝐷𝐹</m:t>
                    </m:r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IE" i="1">
                        <a:latin typeface="Cambria Math"/>
                      </a:rPr>
                      <m:t>(</m:t>
                    </m:r>
                    <m:r>
                      <a:rPr lang="en-IE" b="1">
                        <a:latin typeface="Cambria Math"/>
                      </a:rPr>
                      <m:t>𝐱</m:t>
                    </m:r>
                    <m:r>
                      <a:rPr lang="en-IE" b="1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IE" dirty="0" smtClean="0"/>
                  <a:t>.</a:t>
                </a:r>
              </a:p>
              <a:p>
                <a:pPr lvl="1"/>
                <a:endParaRPr lang="en-IE" dirty="0"/>
              </a:p>
              <a:p>
                <a:r>
                  <a:rPr lang="en-IE" dirty="0" smtClean="0"/>
                  <a:t>For frame 3</a:t>
                </a:r>
                <a:endParaRPr lang="en-I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196752"/>
                <a:ext cx="8229600" cy="4937760"/>
              </a:xfrm>
              <a:blipFill rotWithShape="1">
                <a:blip r:embed="rId3"/>
                <a:stretch>
                  <a:fillRect l="-593" t="-111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577549"/>
              </p:ext>
            </p:extLst>
          </p:nvPr>
        </p:nvGraphicFramePr>
        <p:xfrm>
          <a:off x="2771800" y="4869160"/>
          <a:ext cx="3986213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Equation" r:id="rId4" imgW="2108160" imgH="482400" progId="Equation.3">
                  <p:embed/>
                </p:oleObj>
              </mc:Choice>
              <mc:Fallback>
                <p:oleObj name="Equation" r:id="rId4" imgW="2108160" imgH="48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869160"/>
                        <a:ext cx="3986213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18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Example</a:t>
            </a:r>
            <a:endParaRPr lang="en-IE" dirty="0"/>
          </a:p>
        </p:txBody>
      </p:sp>
      <p:pic>
        <p:nvPicPr>
          <p:cNvPr id="4" name="suzie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1760" y="1988839"/>
            <a:ext cx="3960440" cy="2955127"/>
          </a:xfrm>
        </p:spPr>
      </p:pic>
    </p:spTree>
    <p:extLst>
      <p:ext uri="{BB962C8B-B14F-4D97-AF65-F5344CB8AC3E}">
        <p14:creationId xmlns:p14="http://schemas.microsoft.com/office/powerpoint/2010/main" val="233606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" y="188640"/>
            <a:ext cx="8917765" cy="183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8" y="2512536"/>
            <a:ext cx="8917764" cy="1792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" y="4653136"/>
            <a:ext cx="8976023" cy="183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398" y="2019967"/>
            <a:ext cx="2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Frame 1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2349405" y="2019967"/>
            <a:ext cx="2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Frame 2</a:t>
            </a:r>
            <a:endParaRPr lang="en-IE" dirty="0"/>
          </a:p>
        </p:txBody>
      </p:sp>
      <p:sp>
        <p:nvSpPr>
          <p:cNvPr id="9" name="TextBox 8"/>
          <p:cNvSpPr txBox="1"/>
          <p:nvPr/>
        </p:nvSpPr>
        <p:spPr>
          <a:xfrm>
            <a:off x="4566047" y="2033184"/>
            <a:ext cx="2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Frame 3</a:t>
            </a:r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6828638" y="2041694"/>
            <a:ext cx="221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Frame 4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152800" y="430468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I - frame</a:t>
            </a:r>
            <a:endParaRPr lang="en-IE" dirty="0"/>
          </a:p>
        </p:txBody>
      </p:sp>
      <p:sp>
        <p:nvSpPr>
          <p:cNvPr id="12" name="TextBox 11"/>
          <p:cNvSpPr txBox="1"/>
          <p:nvPr/>
        </p:nvSpPr>
        <p:spPr>
          <a:xfrm>
            <a:off x="2393432" y="42724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P - frame</a:t>
            </a:r>
            <a:endParaRPr lang="en-IE" dirty="0"/>
          </a:p>
        </p:txBody>
      </p:sp>
      <p:sp>
        <p:nvSpPr>
          <p:cNvPr id="13" name="TextBox 12"/>
          <p:cNvSpPr txBox="1"/>
          <p:nvPr/>
        </p:nvSpPr>
        <p:spPr>
          <a:xfrm>
            <a:off x="4634064" y="427212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P - frame</a:t>
            </a:r>
            <a:endParaRPr lang="en-IE" dirty="0"/>
          </a:p>
        </p:txBody>
      </p:sp>
      <p:sp>
        <p:nvSpPr>
          <p:cNvPr id="14" name="TextBox 13"/>
          <p:cNvSpPr txBox="1"/>
          <p:nvPr/>
        </p:nvSpPr>
        <p:spPr>
          <a:xfrm>
            <a:off x="6874696" y="42724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P - frame</a:t>
            </a:r>
            <a:endParaRPr lang="en-IE" dirty="0"/>
          </a:p>
        </p:txBody>
      </p:sp>
      <p:sp>
        <p:nvSpPr>
          <p:cNvPr id="15" name="TextBox 14"/>
          <p:cNvSpPr txBox="1"/>
          <p:nvPr/>
        </p:nvSpPr>
        <p:spPr>
          <a:xfrm>
            <a:off x="152800" y="645333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I - frame</a:t>
            </a:r>
            <a:endParaRPr lang="en-IE" dirty="0"/>
          </a:p>
        </p:txBody>
      </p:sp>
      <p:sp>
        <p:nvSpPr>
          <p:cNvPr id="16" name="TextBox 15"/>
          <p:cNvSpPr txBox="1"/>
          <p:nvPr/>
        </p:nvSpPr>
        <p:spPr>
          <a:xfrm>
            <a:off x="6827210" y="645333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P - frame</a:t>
            </a:r>
            <a:endParaRPr lang="en-IE" dirty="0"/>
          </a:p>
        </p:txBody>
      </p:sp>
      <p:sp>
        <p:nvSpPr>
          <p:cNvPr id="17" name="TextBox 16"/>
          <p:cNvSpPr txBox="1"/>
          <p:nvPr/>
        </p:nvSpPr>
        <p:spPr>
          <a:xfrm>
            <a:off x="4634064" y="646288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B - frame</a:t>
            </a:r>
            <a:endParaRPr lang="en-IE" dirty="0"/>
          </a:p>
        </p:txBody>
      </p:sp>
      <p:sp>
        <p:nvSpPr>
          <p:cNvPr id="18" name="TextBox 17"/>
          <p:cNvSpPr txBox="1"/>
          <p:nvPr/>
        </p:nvSpPr>
        <p:spPr>
          <a:xfrm>
            <a:off x="2378793" y="645333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B - frame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0594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Bi-Directional Prediction – GOP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The rest of the GOP is coded in a similar manner</a:t>
            </a:r>
          </a:p>
          <a:p>
            <a:pPr lvl="1"/>
            <a:r>
              <a:rPr lang="en-IE" dirty="0" smtClean="0"/>
              <a:t>The 2</a:t>
            </a:r>
            <a:r>
              <a:rPr lang="en-IE" baseline="30000" dirty="0" smtClean="0"/>
              <a:t>nd</a:t>
            </a:r>
            <a:r>
              <a:rPr lang="en-IE" dirty="0" smtClean="0"/>
              <a:t> P-frame (frame 7) is predicted from frame 4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B-frames 5 and 6 use frame 4 for backward prediction and frame 7 for forward prediction.</a:t>
            </a:r>
          </a:p>
          <a:p>
            <a:pPr lvl="1"/>
            <a:endParaRPr lang="en-IE" dirty="0"/>
          </a:p>
          <a:p>
            <a:r>
              <a:rPr lang="en-IE" dirty="0" smtClean="0"/>
              <a:t>This pattern repeats for the rest of the frames in the GOP.</a:t>
            </a:r>
          </a:p>
          <a:p>
            <a:pPr lvl="1"/>
            <a:r>
              <a:rPr lang="en-IE" dirty="0" smtClean="0"/>
              <a:t>The last 2 B-frames use the I-frame of the next GOP for forward prediction.</a:t>
            </a:r>
            <a:endParaRPr lang="en-I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428693"/>
              </p:ext>
            </p:extLst>
          </p:nvPr>
        </p:nvGraphicFramePr>
        <p:xfrm>
          <a:off x="2771800" y="2348880"/>
          <a:ext cx="38655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Equation" r:id="rId3" imgW="2044440" imgH="228600" progId="Equation.3">
                  <p:embed/>
                </p:oleObj>
              </mc:Choice>
              <mc:Fallback>
                <p:oleObj name="Equation" r:id="rId3" imgW="204444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2348880"/>
                        <a:ext cx="38655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96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GOP Prediction Pattern (MPEG 2)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005064"/>
            <a:ext cx="8229600" cy="2151896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This is a handy graphic that illustrates the prediction directions over a GOP</a:t>
            </a:r>
          </a:p>
          <a:p>
            <a:endParaRPr lang="en-IE" dirty="0"/>
          </a:p>
          <a:p>
            <a:r>
              <a:rPr lang="en-IE" dirty="0" smtClean="0"/>
              <a:t>Due to the pattern of a GOP its length is usually a multiple of 3</a:t>
            </a:r>
          </a:p>
          <a:p>
            <a:pPr lvl="1"/>
            <a:r>
              <a:rPr lang="en-IE" dirty="0" smtClean="0"/>
              <a:t>possible lengths depend on the standard.</a:t>
            </a:r>
            <a:endParaRPr lang="en-IE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0" y="1484784"/>
            <a:ext cx="7866347" cy="2383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rc 3"/>
          <p:cNvSpPr/>
          <p:nvPr/>
        </p:nvSpPr>
        <p:spPr>
          <a:xfrm>
            <a:off x="6012160" y="1484784"/>
            <a:ext cx="936104" cy="792088"/>
          </a:xfrm>
          <a:prstGeom prst="arc">
            <a:avLst>
              <a:gd name="adj1" fmla="val 11035968"/>
              <a:gd name="adj2" fmla="val 20848483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Arc 5"/>
          <p:cNvSpPr/>
          <p:nvPr/>
        </p:nvSpPr>
        <p:spPr>
          <a:xfrm flipH="1">
            <a:off x="6948264" y="1484784"/>
            <a:ext cx="1584176" cy="792088"/>
          </a:xfrm>
          <a:prstGeom prst="arc">
            <a:avLst>
              <a:gd name="adj1" fmla="val 11303427"/>
              <a:gd name="adj2" fmla="val 21056124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Arc 6"/>
          <p:cNvSpPr/>
          <p:nvPr/>
        </p:nvSpPr>
        <p:spPr>
          <a:xfrm>
            <a:off x="6156176" y="1488553"/>
            <a:ext cx="1584176" cy="792088"/>
          </a:xfrm>
          <a:prstGeom prst="arc">
            <a:avLst>
              <a:gd name="adj1" fmla="val 11035968"/>
              <a:gd name="adj2" fmla="val 21225192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Arc 7"/>
          <p:cNvSpPr/>
          <p:nvPr/>
        </p:nvSpPr>
        <p:spPr>
          <a:xfrm flipH="1">
            <a:off x="7740352" y="1558676"/>
            <a:ext cx="720080" cy="651841"/>
          </a:xfrm>
          <a:prstGeom prst="arc">
            <a:avLst>
              <a:gd name="adj1" fmla="val 12474887"/>
              <a:gd name="adj2" fmla="val 20848483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5987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C:\corrigad\4c8\motion_estimation\mob_cal_GOP_entropy_comparison_plot_probl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8" y="1821103"/>
            <a:ext cx="4601729" cy="34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 descr="C:\corrigad\4c8\motion_estimation\mob_cal_GOP_mae_comparison_plot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46816"/>
            <a:ext cx="5016620" cy="376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Analysis of Bi-Directional Prediction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5445224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Entropy and Mean Absolute Error Plots for the first 20 frames of the mobile and calendar sequence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2188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Noise Reduction in Video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5" y="1916832"/>
            <a:ext cx="3301751" cy="330175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16832"/>
            <a:ext cx="3344911" cy="3344911"/>
          </a:xfrm>
        </p:spPr>
      </p:pic>
      <p:sp>
        <p:nvSpPr>
          <p:cNvPr id="8" name="TextBox 7"/>
          <p:cNvSpPr txBox="1"/>
          <p:nvPr/>
        </p:nvSpPr>
        <p:spPr>
          <a:xfrm>
            <a:off x="539552" y="530120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First </a:t>
            </a:r>
            <a:r>
              <a:rPr lang="en-IE" dirty="0" err="1" smtClean="0"/>
              <a:t>Denoised</a:t>
            </a:r>
            <a:r>
              <a:rPr lang="en-IE" dirty="0" smtClean="0"/>
              <a:t> Frame</a:t>
            </a:r>
            <a:endParaRPr lang="en-IE" dirty="0"/>
          </a:p>
        </p:txBody>
      </p:sp>
      <p:sp>
        <p:nvSpPr>
          <p:cNvPr id="9" name="TextBox 8"/>
          <p:cNvSpPr txBox="1"/>
          <p:nvPr/>
        </p:nvSpPr>
        <p:spPr>
          <a:xfrm>
            <a:off x="4716016" y="531921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Second </a:t>
            </a:r>
            <a:r>
              <a:rPr lang="en-IE" dirty="0" err="1" smtClean="0"/>
              <a:t>Denoised</a:t>
            </a:r>
            <a:r>
              <a:rPr lang="en-IE" dirty="0" smtClean="0"/>
              <a:t> Frame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8810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Noise Reduction in Video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16832"/>
            <a:ext cx="3344911" cy="3344911"/>
          </a:xfrm>
        </p:spPr>
      </p:pic>
      <p:sp>
        <p:nvSpPr>
          <p:cNvPr id="8" name="TextBox 7"/>
          <p:cNvSpPr txBox="1"/>
          <p:nvPr/>
        </p:nvSpPr>
        <p:spPr>
          <a:xfrm>
            <a:off x="539552" y="530120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10</a:t>
            </a:r>
            <a:r>
              <a:rPr lang="en-IE" baseline="30000" dirty="0" smtClean="0"/>
              <a:t>th</a:t>
            </a:r>
            <a:r>
              <a:rPr lang="en-IE" dirty="0" smtClean="0"/>
              <a:t> </a:t>
            </a:r>
            <a:r>
              <a:rPr lang="en-IE" dirty="0" err="1" smtClean="0"/>
              <a:t>Denoised</a:t>
            </a:r>
            <a:r>
              <a:rPr lang="en-IE" dirty="0" smtClean="0"/>
              <a:t> Frame</a:t>
            </a:r>
            <a:endParaRPr lang="en-IE" dirty="0"/>
          </a:p>
        </p:txBody>
      </p:sp>
      <p:sp>
        <p:nvSpPr>
          <p:cNvPr id="9" name="TextBox 8"/>
          <p:cNvSpPr txBox="1"/>
          <p:nvPr/>
        </p:nvSpPr>
        <p:spPr>
          <a:xfrm>
            <a:off x="4716016" y="530120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Second </a:t>
            </a:r>
            <a:r>
              <a:rPr lang="en-IE" dirty="0" err="1" smtClean="0"/>
              <a:t>Denoised</a:t>
            </a:r>
            <a:r>
              <a:rPr lang="en-IE" dirty="0" smtClean="0"/>
              <a:t> Frame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0" y="1916832"/>
            <a:ext cx="3340608" cy="3340608"/>
          </a:xfrm>
        </p:spPr>
      </p:pic>
    </p:spTree>
    <p:extLst>
      <p:ext uri="{BB962C8B-B14F-4D97-AF65-F5344CB8AC3E}">
        <p14:creationId xmlns:p14="http://schemas.microsoft.com/office/powerpoint/2010/main" val="195045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Noise Reduction in Video</a:t>
            </a:r>
          </a:p>
        </p:txBody>
      </p:sp>
      <p:pic>
        <p:nvPicPr>
          <p:cNvPr id="3" name="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520" y="1628800"/>
            <a:ext cx="3827264" cy="3827264"/>
          </a:xfrm>
          <a:prstGeom prst="rect">
            <a:avLst/>
          </a:prstGeom>
        </p:spPr>
      </p:pic>
      <p:pic>
        <p:nvPicPr>
          <p:cNvPr id="6" name="media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7984" y="1628800"/>
            <a:ext cx="3827264" cy="38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7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Noise Reduction in Video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 smtClean="0"/>
              <a:t>But it doesn’t work well when motion is present</a:t>
            </a:r>
            <a:endParaRPr lang="en-IE" dirty="0"/>
          </a:p>
        </p:txBody>
      </p:sp>
      <p:pic>
        <p:nvPicPr>
          <p:cNvPr id="5" name="medi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80" y="2204864"/>
            <a:ext cx="4470400" cy="3657600"/>
          </a:xfrm>
          <a:prstGeom prst="rect">
            <a:avLst/>
          </a:prstGeom>
        </p:spPr>
      </p:pic>
      <p:pic>
        <p:nvPicPr>
          <p:cNvPr id="7" name="media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2204864"/>
            <a:ext cx="447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8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20786</TotalTime>
  <Words>2840</Words>
  <Application>Microsoft Macintosh PowerPoint</Application>
  <PresentationFormat>On-screen Show (4:3)</PresentationFormat>
  <Paragraphs>373</Paragraphs>
  <Slides>57</Slides>
  <Notes>1</Notes>
  <HiddenSlides>0</HiddenSlides>
  <MMClips>12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Bookman Old Style</vt:lpstr>
      <vt:lpstr>Calibri</vt:lpstr>
      <vt:lpstr>Cambria Math</vt:lpstr>
      <vt:lpstr>Gill Sans MT</vt:lpstr>
      <vt:lpstr>Times New Roman</vt:lpstr>
      <vt:lpstr>Wingdings</vt:lpstr>
      <vt:lpstr>Wingdings 3</vt:lpstr>
      <vt:lpstr>Origin</vt:lpstr>
      <vt:lpstr>Equation</vt:lpstr>
      <vt:lpstr>Clip</vt:lpstr>
      <vt:lpstr>Motion Compensated Video Processing</vt:lpstr>
      <vt:lpstr>Motion Compensation or not?</vt:lpstr>
      <vt:lpstr>Noise Reduction in Video</vt:lpstr>
      <vt:lpstr>Noise Reduction in Video</vt:lpstr>
      <vt:lpstr>Noise Reduction in Video</vt:lpstr>
      <vt:lpstr>Noise Reduction in Video</vt:lpstr>
      <vt:lpstr>Noise Reduction in Video</vt:lpstr>
      <vt:lpstr>Noise Reduction in Video</vt:lpstr>
      <vt:lpstr>Noise Reduction in Video</vt:lpstr>
      <vt:lpstr>Noise Reduction in Video</vt:lpstr>
      <vt:lpstr>Noise Reduction in Video</vt:lpstr>
      <vt:lpstr>Noise Reduction in Video</vt:lpstr>
      <vt:lpstr>Noise Reduction in Video</vt:lpstr>
      <vt:lpstr>Noise Reduction in Video</vt:lpstr>
      <vt:lpstr>Noise Reduction in Video</vt:lpstr>
      <vt:lpstr>Noise Reduction in Video</vt:lpstr>
      <vt:lpstr>Noise Reduction in Video</vt:lpstr>
      <vt:lpstr>Comparing Denoise Algorithms</vt:lpstr>
      <vt:lpstr>Noise Reduction in Video</vt:lpstr>
      <vt:lpstr>Frame Rate Conversion</vt:lpstr>
      <vt:lpstr>Frame Rate Conversion</vt:lpstr>
      <vt:lpstr>Frame Rate Conversion</vt:lpstr>
      <vt:lpstr>Frame Rate Conversion</vt:lpstr>
      <vt:lpstr>Frame Rate Conversion</vt:lpstr>
      <vt:lpstr>Video Compression</vt:lpstr>
      <vt:lpstr>A Brief History</vt:lpstr>
      <vt:lpstr>A Brief History</vt:lpstr>
      <vt:lpstr>A Brief History</vt:lpstr>
      <vt:lpstr>A Brief History</vt:lpstr>
      <vt:lpstr>Video Compression</vt:lpstr>
      <vt:lpstr>Video Compression</vt:lpstr>
      <vt:lpstr>Video Compression</vt:lpstr>
      <vt:lpstr>Video Compression</vt:lpstr>
      <vt:lpstr>Video Compression</vt:lpstr>
      <vt:lpstr>Video Compression</vt:lpstr>
      <vt:lpstr>Video Compression</vt:lpstr>
      <vt:lpstr>Video Compression</vt:lpstr>
      <vt:lpstr>A Problem with the Encoder</vt:lpstr>
      <vt:lpstr>A Problem with the Encoder</vt:lpstr>
      <vt:lpstr>A Problem with the Encoder</vt:lpstr>
      <vt:lpstr>An Encoder using Feedback</vt:lpstr>
      <vt:lpstr>Using the Encoder with Freedback</vt:lpstr>
      <vt:lpstr>Using the Controller with Feedback</vt:lpstr>
      <vt:lpstr>Using the Controller with Feedback</vt:lpstr>
      <vt:lpstr>Motion Compensated Prediction Coding (used in H.261)</vt:lpstr>
      <vt:lpstr>A Further Note on MCPC</vt:lpstr>
      <vt:lpstr>A Further Note on MCPC</vt:lpstr>
      <vt:lpstr>Bi-Directional Prediction</vt:lpstr>
      <vt:lpstr>Motion Compensated Video Compression</vt:lpstr>
      <vt:lpstr>Bi-Directional Prediction – GOP structure</vt:lpstr>
      <vt:lpstr>Bi-Directional Prediction – GOP structure</vt:lpstr>
      <vt:lpstr>Bi-Directional Prediction – GOP structure</vt:lpstr>
      <vt:lpstr>Example</vt:lpstr>
      <vt:lpstr>PowerPoint Presentation</vt:lpstr>
      <vt:lpstr>Bi-Directional Prediction – GOP structure</vt:lpstr>
      <vt:lpstr>GOP Prediction Pattern (MPEG 2)</vt:lpstr>
      <vt:lpstr>Analysis of Bi-Directional Prediction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Compensated Video Processing</dc:title>
  <dc:creator>David Corrigan</dc:creator>
  <cp:lastModifiedBy>Francois Pitie</cp:lastModifiedBy>
  <cp:revision>81</cp:revision>
  <dcterms:created xsi:type="dcterms:W3CDTF">2012-03-22T17:33:41Z</dcterms:created>
  <dcterms:modified xsi:type="dcterms:W3CDTF">2018-04-06T14:01:53Z</dcterms:modified>
</cp:coreProperties>
</file>